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549" r:id="rId2"/>
    <p:sldId id="1715" r:id="rId3"/>
    <p:sldId id="1716" r:id="rId4"/>
    <p:sldId id="1717" r:id="rId5"/>
    <p:sldId id="1685" r:id="rId6"/>
    <p:sldId id="1719" r:id="rId7"/>
    <p:sldId id="1720" r:id="rId8"/>
    <p:sldId id="1721" r:id="rId9"/>
    <p:sldId id="1682" r:id="rId10"/>
    <p:sldId id="1723" r:id="rId11"/>
    <p:sldId id="1724" r:id="rId12"/>
    <p:sldId id="1740" r:id="rId13"/>
    <p:sldId id="1712" r:id="rId14"/>
    <p:sldId id="1713" r:id="rId15"/>
    <p:sldId id="1683" r:id="rId16"/>
    <p:sldId id="1681" r:id="rId17"/>
    <p:sldId id="1728" r:id="rId18"/>
    <p:sldId id="1729" r:id="rId19"/>
    <p:sldId id="1730" r:id="rId20"/>
    <p:sldId id="1732" r:id="rId21"/>
    <p:sldId id="1733" r:id="rId22"/>
    <p:sldId id="1700" r:id="rId23"/>
    <p:sldId id="1734" r:id="rId24"/>
    <p:sldId id="1735" r:id="rId25"/>
    <p:sldId id="1736" r:id="rId26"/>
    <p:sldId id="1737" r:id="rId27"/>
    <p:sldId id="1738" r:id="rId28"/>
    <p:sldId id="1739" r:id="rId29"/>
    <p:sldId id="1684" r:id="rId30"/>
    <p:sldId id="1711" r:id="rId31"/>
    <p:sldId id="1688" r:id="rId32"/>
    <p:sldId id="1699" r:id="rId33"/>
    <p:sldId id="1706" r:id="rId34"/>
    <p:sldId id="1689" r:id="rId35"/>
    <p:sldId id="1701" r:id="rId36"/>
    <p:sldId id="1702" r:id="rId37"/>
    <p:sldId id="1703" r:id="rId38"/>
    <p:sldId id="1690" r:id="rId39"/>
    <p:sldId id="1707" r:id="rId40"/>
    <p:sldId id="1692" r:id="rId41"/>
    <p:sldId id="1693" r:id="rId42"/>
    <p:sldId id="355" r:id="rId43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4150"/>
  </p:normalViewPr>
  <p:slideViewPr>
    <p:cSldViewPr snapToGrid="0" snapToObjects="1">
      <p:cViewPr varScale="1">
        <p:scale>
          <a:sx n="69" d="100"/>
          <a:sy n="69" d="100"/>
        </p:scale>
        <p:origin x="120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427BFA-FE2F-1949-9C98-67BB458752EB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9C0DA6-C69B-0D4D-840F-D239F9EFC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2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C8E8A-C9DE-4D00-8801-65AF13270B65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91470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138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8095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91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414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12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1410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982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514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2700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836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887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4387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9960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0480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933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7060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408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9028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133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780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396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233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4958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6416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618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Many software suites/pipelines to choose from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Qiime2, DADA2, USEARCH, </a:t>
            </a:r>
            <a:r>
              <a:rPr lang="en-GB" dirty="0" err="1">
                <a:solidFill>
                  <a:schemeClr val="tx2"/>
                </a:solidFill>
              </a:rPr>
              <a:t>mothur</a:t>
            </a:r>
            <a:endParaRPr lang="en-GB" dirty="0">
              <a:solidFill>
                <a:schemeClr val="tx2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GB" dirty="0">
              <a:solidFill>
                <a:schemeClr val="tx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Choice of </a:t>
            </a:r>
            <a:r>
              <a:rPr lang="en-GB" dirty="0"/>
              <a:t>software depends on user preference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Widely-used, well-maintained, extensive documentation – good criteria for choosing a particular tool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7290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5900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198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8431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7539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243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14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2"/>
                </a:solidFill>
              </a:rPr>
              <a:t>Cost of sequencing has decreased dramatically in the last 15 years.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2"/>
                </a:solidFill>
              </a:rPr>
              <a:t>This has led to a massive increase in the volume of data produced by biological experiments.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8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4704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C8E8A-C9DE-4D00-8801-65AF13270B65}" type="slidenum">
              <a:rPr lang="de-DE" smtClean="0"/>
              <a:pPr/>
              <a:t>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4752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137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247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001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547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230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://aldente-entertainment.com/unternehmensfilme/imagefilm/ludwig-maximilians-universitaet-muenchen-wissen-der-lmu-film/&amp;psig=AOvVaw376pmnD-avVqHF7mTdszRz&amp;ust=1599642159456000&amp;source=images&amp;cd=vfe&amp;ved=0CAIQjRxqFwoTCICNxsyZ2esCFQAAAAAdAAAAABAJ" TargetMode="External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67FCB-64BA-47A4-B4E3-440089749D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F42C15-1D85-EEA5-7352-6453F780D2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D1F10-EB41-3B91-520B-01D181A36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2830C-D9C5-624D-9C9D-91C8BD0A831A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EB38C-4C9B-5CE0-4B37-ECD8391DE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CBA08-3BCE-D04F-8BDF-CABBCAF1E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CE58-CAED-F346-A0FA-E738FAE04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467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90C17-6B2E-FC76-1BA9-FA3B4349C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EF5137-4D4F-5DF7-6E3C-ECECC1AAED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3710D-29FC-4FE8-3BDF-FD892BB07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2830C-D9C5-624D-9C9D-91C8BD0A831A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6AFB2-2095-ABBB-AF61-0862A5CAA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742CF-6AC2-944F-61B1-FE5288594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CE58-CAED-F346-A0FA-E738FAE04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730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34F10D-5759-AAEE-33E4-B3F97F7BF4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DEF86A-082C-E34A-0731-8E6AE78FDC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36FEA-2ECA-6FEC-9506-51DB229D0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2830C-D9C5-624D-9C9D-91C8BD0A831A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BC2BA-49CA-911B-34DD-A2A4FA381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5B9D6-C1F3-7B38-AF90-9AF785084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CE58-CAED-F346-A0FA-E738FAE04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2103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platzhalter 1"/>
          <p:cNvSpPr>
            <a:spLocks noGrp="1"/>
          </p:cNvSpPr>
          <p:nvPr>
            <p:ph type="title"/>
          </p:nvPr>
        </p:nvSpPr>
        <p:spPr>
          <a:xfrm>
            <a:off x="441600" y="220220"/>
            <a:ext cx="10992000" cy="79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3200" b="1" baseline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"/>
          </p:nvPr>
        </p:nvSpPr>
        <p:spPr>
          <a:xfrm>
            <a:off x="441600" y="1201159"/>
            <a:ext cx="10992000" cy="4500000"/>
          </a:xfrm>
        </p:spPr>
        <p:txBody>
          <a:bodyPr/>
          <a:lstStyle>
            <a:lvl1pPr marL="0" indent="0">
              <a:buFont typeface="Arial" pitchFamily="34" charset="0"/>
              <a:buNone/>
              <a:defRPr baseline="0">
                <a:solidFill>
                  <a:schemeClr val="tx2"/>
                </a:solidFill>
              </a:defRPr>
            </a:lvl1pPr>
            <a:lvl2pPr marL="457200" indent="0">
              <a:buFont typeface="Arial" pitchFamily="34" charset="0"/>
              <a:buNone/>
              <a:defRPr/>
            </a:lvl2pPr>
            <a:lvl3pPr marL="914400" indent="0">
              <a:buFont typeface="Arial" pitchFamily="34" charset="0"/>
              <a:buNone/>
              <a:defRPr/>
            </a:lvl3pPr>
            <a:lvl4pPr marL="1371600" indent="0">
              <a:buFont typeface="Arial" pitchFamily="34" charset="0"/>
              <a:buNone/>
              <a:defRPr/>
            </a:lvl4pPr>
            <a:lvl5pPr marL="1828800" indent="0">
              <a:buFont typeface="Arial" pitchFamily="34" charset="0"/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00" y="6264571"/>
            <a:ext cx="1788321" cy="38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546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Bild 6">
            <a:extLst>
              <a:ext uri="{FF2B5EF4-FFF2-40B4-BE49-F238E27FC236}">
                <a16:creationId xmlns:a16="http://schemas.microsoft.com/office/drawing/2014/main" id="{A6901223-229F-C84F-6404-9CD2EEE5AB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2" t="38798" r="19563" b="11728"/>
          <a:stretch/>
        </p:blipFill>
        <p:spPr>
          <a:xfrm>
            <a:off x="1" y="0"/>
            <a:ext cx="12186378" cy="6858000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29850B54-E4A2-0AE9-5F7B-89BEFC93AE45}"/>
              </a:ext>
            </a:extLst>
          </p:cNvPr>
          <p:cNvSpPr/>
          <p:nvPr userDrawn="1"/>
        </p:nvSpPr>
        <p:spPr>
          <a:xfrm>
            <a:off x="0" y="5816600"/>
            <a:ext cx="12192000" cy="10414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03551F57-C5A9-F635-B840-BB91F433AE46}"/>
              </a:ext>
            </a:extLst>
          </p:cNvPr>
          <p:cNvSpPr/>
          <p:nvPr userDrawn="1"/>
        </p:nvSpPr>
        <p:spPr>
          <a:xfrm>
            <a:off x="0" y="0"/>
            <a:ext cx="12192000" cy="5816600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Titel 10"/>
          <p:cNvSpPr>
            <a:spLocks noGrp="1"/>
          </p:cNvSpPr>
          <p:nvPr>
            <p:ph type="title"/>
          </p:nvPr>
        </p:nvSpPr>
        <p:spPr>
          <a:xfrm>
            <a:off x="838200" y="1251147"/>
            <a:ext cx="10515600" cy="837950"/>
          </a:xfrm>
          <a:prstGeom prst="rect">
            <a:avLst/>
          </a:prstGeom>
        </p:spPr>
        <p:txBody>
          <a:bodyPr/>
          <a:lstStyle>
            <a:lvl1pPr algn="ctr">
              <a:defRPr sz="3600" b="1" i="0">
                <a:solidFill>
                  <a:srgbClr val="23395E"/>
                </a:solidFill>
                <a:latin typeface="Arial Standard" charset="0"/>
                <a:ea typeface="Arial Standard" charset="0"/>
                <a:cs typeface="Arial Standard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833037"/>
            <a:ext cx="10515600" cy="1014413"/>
          </a:xfrm>
        </p:spPr>
        <p:txBody>
          <a:bodyPr/>
          <a:lstStyle>
            <a:lvl1pPr marL="0" indent="0" algn="ctr">
              <a:buNone/>
              <a:defRPr sz="2800" baseline="0">
                <a:ln>
                  <a:noFill/>
                </a:ln>
                <a:solidFill>
                  <a:srgbClr val="23395E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sub title</a:t>
            </a: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auto">
          <a:xfrm>
            <a:off x="8894460" y="6451486"/>
            <a:ext cx="3081708" cy="29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r"/>
            <a:r>
              <a:rPr lang="de-DE" sz="1000" b="0" i="0" dirty="0" err="1">
                <a:solidFill>
                  <a:srgbClr val="23395E"/>
                </a:solidFill>
                <a:latin typeface="Arial Standard" charset="0"/>
                <a:ea typeface="Arial Standard" charset="0"/>
                <a:cs typeface="Arial Standard" charset="0"/>
              </a:rPr>
              <a:t>Funded</a:t>
            </a:r>
            <a:r>
              <a:rPr lang="de-DE" sz="1000" b="0" i="0" dirty="0">
                <a:solidFill>
                  <a:srgbClr val="23395E"/>
                </a:solidFill>
                <a:latin typeface="Arial Standard" charset="0"/>
                <a:ea typeface="Arial Standard" charset="0"/>
                <a:cs typeface="Arial Standard" charset="0"/>
              </a:rPr>
              <a:t> </a:t>
            </a:r>
            <a:r>
              <a:rPr lang="de-DE" sz="1000" b="0" i="0" dirty="0" err="1">
                <a:solidFill>
                  <a:srgbClr val="23395E"/>
                </a:solidFill>
                <a:latin typeface="Arial Standard" charset="0"/>
                <a:ea typeface="Arial Standard" charset="0"/>
                <a:cs typeface="Arial Standard" charset="0"/>
              </a:rPr>
              <a:t>by</a:t>
            </a:r>
            <a:r>
              <a:rPr lang="de-DE" sz="1000" b="0" i="0" dirty="0">
                <a:solidFill>
                  <a:srgbClr val="23395E"/>
                </a:solidFill>
                <a:latin typeface="Arial Standard" charset="0"/>
                <a:ea typeface="Arial Standard" charset="0"/>
                <a:cs typeface="Arial Standard" charset="0"/>
              </a:rPr>
              <a:t>: </a:t>
            </a:r>
            <a:r>
              <a:rPr lang="de-DE" sz="1000" b="0" i="0" dirty="0" err="1">
                <a:solidFill>
                  <a:srgbClr val="23395E"/>
                </a:solidFill>
                <a:latin typeface="Arial Standard" charset="0"/>
                <a:ea typeface="Arial Standard" charset="0"/>
                <a:cs typeface="Arial Standard" charset="0"/>
              </a:rPr>
              <a:t>Solorz-Żak</a:t>
            </a:r>
            <a:r>
              <a:rPr lang="de-DE" sz="1000" b="0" i="0" dirty="0">
                <a:solidFill>
                  <a:srgbClr val="23395E"/>
                </a:solidFill>
                <a:latin typeface="Arial Standard" charset="0"/>
                <a:ea typeface="Arial Standard" charset="0"/>
                <a:cs typeface="Arial Standard" charset="0"/>
              </a:rPr>
              <a:t> Research </a:t>
            </a:r>
            <a:r>
              <a:rPr lang="de-DE" sz="1000" b="0" i="0" dirty="0" err="1">
                <a:solidFill>
                  <a:srgbClr val="23395E"/>
                </a:solidFill>
                <a:latin typeface="Arial Standard" charset="0"/>
                <a:ea typeface="Arial Standard" charset="0"/>
                <a:cs typeface="Arial Standard" charset="0"/>
              </a:rPr>
              <a:t>Foundation</a:t>
            </a:r>
            <a:endParaRPr lang="de-DE" sz="1000" b="0" i="0" dirty="0">
              <a:solidFill>
                <a:srgbClr val="23395E"/>
              </a:solidFill>
              <a:latin typeface="Arial Standard" charset="0"/>
              <a:ea typeface="Arial Standard" charset="0"/>
              <a:cs typeface="Arial Standard" charset="0"/>
            </a:endParaRPr>
          </a:p>
        </p:txBody>
      </p:sp>
      <p:pic>
        <p:nvPicPr>
          <p:cNvPr id="15" name="Picture 2" descr="LMU München - Der LMU-Film - al Dente Entertainment Filmproduktion">
            <a:hlinkClick r:id="rId3"/>
            <a:extLst>
              <a:ext uri="{FF2B5EF4-FFF2-40B4-BE49-F238E27FC236}">
                <a16:creationId xmlns:a16="http://schemas.microsoft.com/office/drawing/2014/main" id="{8DCE9C72-9F53-0C4F-9C38-3ADD12A1303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8" t="19412" r="29784" b="20235"/>
          <a:stretch/>
        </p:blipFill>
        <p:spPr bwMode="auto">
          <a:xfrm>
            <a:off x="136478" y="6160267"/>
            <a:ext cx="1073758" cy="53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A00CD2E-5064-2005-7944-0C0E98B1EFE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36" y="6035310"/>
            <a:ext cx="1796142" cy="788103"/>
          </a:xfrm>
          <a:prstGeom prst="rect">
            <a:avLst/>
          </a:pr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55C7287E-DA04-40DD-0FB2-EF9D4C8C6ED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050" y="6204490"/>
            <a:ext cx="1905716" cy="44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83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cknowledg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48" b="3797"/>
          <a:stretch/>
        </p:blipFill>
        <p:spPr>
          <a:xfrm>
            <a:off x="0" y="-1"/>
            <a:ext cx="12192000" cy="6865951"/>
          </a:xfrm>
          <a:prstGeom prst="rect">
            <a:avLst/>
          </a:prstGeom>
        </p:spPr>
      </p:pic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41600" y="220220"/>
            <a:ext cx="10992000" cy="594929"/>
          </a:xfrm>
        </p:spPr>
        <p:txBody>
          <a:bodyPr/>
          <a:lstStyle>
            <a:lvl1pPr algn="ctr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de-DE" dirty="0" err="1">
                <a:solidFill>
                  <a:schemeClr val="bg1"/>
                </a:solidFill>
              </a:rPr>
              <a:t>Acknowledgements</a:t>
            </a:r>
            <a:endParaRPr lang="de-DE" dirty="0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39C12988-05A5-97C1-7580-B33898F0FF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28" y="6202579"/>
            <a:ext cx="1905716" cy="44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378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-110836" y="0"/>
            <a:ext cx="12429507" cy="69708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sz="18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5" name="Bild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9" t="23532" r="12233" b="5990"/>
          <a:stretch/>
        </p:blipFill>
        <p:spPr>
          <a:xfrm>
            <a:off x="-118754" y="0"/>
            <a:ext cx="12429507" cy="6970816"/>
          </a:xfrm>
          <a:prstGeom prst="rect">
            <a:avLst/>
          </a:prstGeom>
        </p:spPr>
      </p:pic>
      <p:sp>
        <p:nvSpPr>
          <p:cNvPr id="9" name="Rectangle 4"/>
          <p:cNvSpPr>
            <a:spLocks noChangeArrowheads="1"/>
          </p:cNvSpPr>
          <p:nvPr userDrawn="1"/>
        </p:nvSpPr>
        <p:spPr bwMode="auto">
          <a:xfrm>
            <a:off x="9786257" y="6466114"/>
            <a:ext cx="2308822" cy="224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de-DE" sz="800" b="0" i="0" err="1">
                <a:solidFill>
                  <a:schemeClr val="bg1"/>
                </a:solidFill>
                <a:latin typeface="Arial Standard" charset="0"/>
                <a:ea typeface="Arial Standard" charset="0"/>
                <a:cs typeface="Arial Standard" charset="0"/>
              </a:rPr>
              <a:t>Funded</a:t>
            </a:r>
            <a:r>
              <a:rPr lang="de-DE" sz="800" b="0" i="0">
                <a:solidFill>
                  <a:schemeClr val="bg1"/>
                </a:solidFill>
                <a:latin typeface="Arial Standard" charset="0"/>
                <a:ea typeface="Arial Standard" charset="0"/>
                <a:cs typeface="Arial Standard" charset="0"/>
              </a:rPr>
              <a:t> </a:t>
            </a:r>
            <a:r>
              <a:rPr lang="de-DE" sz="800" b="0" i="0" err="1">
                <a:solidFill>
                  <a:schemeClr val="bg1"/>
                </a:solidFill>
                <a:latin typeface="Arial Standard" charset="0"/>
                <a:ea typeface="Arial Standard" charset="0"/>
                <a:cs typeface="Arial Standard" charset="0"/>
              </a:rPr>
              <a:t>by</a:t>
            </a:r>
            <a:r>
              <a:rPr lang="de-DE" sz="800" b="0" i="0">
                <a:solidFill>
                  <a:schemeClr val="bg1"/>
                </a:solidFill>
                <a:latin typeface="Arial Standard" charset="0"/>
                <a:ea typeface="Arial Standard" charset="0"/>
                <a:cs typeface="Arial Standard" charset="0"/>
              </a:rPr>
              <a:t>: </a:t>
            </a:r>
            <a:r>
              <a:rPr lang="de-DE" sz="800" b="0" i="0" err="1">
                <a:solidFill>
                  <a:schemeClr val="bg1"/>
                </a:solidFill>
                <a:latin typeface="Arial Standard" charset="0"/>
                <a:ea typeface="Arial Standard" charset="0"/>
                <a:cs typeface="Arial Standard" charset="0"/>
              </a:rPr>
              <a:t>Solorz-Żak</a:t>
            </a:r>
            <a:r>
              <a:rPr lang="de-DE" sz="800" b="0" i="0">
                <a:solidFill>
                  <a:schemeClr val="bg1"/>
                </a:solidFill>
                <a:latin typeface="Arial Standard" charset="0"/>
                <a:ea typeface="Arial Standard" charset="0"/>
                <a:cs typeface="Arial Standard" charset="0"/>
              </a:rPr>
              <a:t> Research </a:t>
            </a:r>
            <a:r>
              <a:rPr lang="de-DE" sz="800" b="0" i="0" err="1">
                <a:solidFill>
                  <a:schemeClr val="bg1"/>
                </a:solidFill>
                <a:latin typeface="Arial Standard" charset="0"/>
                <a:ea typeface="Arial Standard" charset="0"/>
                <a:cs typeface="Arial Standard" charset="0"/>
              </a:rPr>
              <a:t>Foundation</a:t>
            </a:r>
            <a:endParaRPr lang="de-DE" sz="800" b="0" i="0">
              <a:solidFill>
                <a:schemeClr val="bg1"/>
              </a:solidFill>
              <a:latin typeface="Arial Standard" charset="0"/>
              <a:ea typeface="Arial Standard" charset="0"/>
              <a:cs typeface="Arial Standard" charset="0"/>
            </a:endParaRPr>
          </a:p>
        </p:txBody>
      </p:sp>
      <p:sp>
        <p:nvSpPr>
          <p:cNvPr id="13" name="Titel 10"/>
          <p:cNvSpPr>
            <a:spLocks noGrp="1"/>
          </p:cNvSpPr>
          <p:nvPr>
            <p:ph type="title"/>
          </p:nvPr>
        </p:nvSpPr>
        <p:spPr>
          <a:xfrm>
            <a:off x="846117" y="1970881"/>
            <a:ext cx="10515600" cy="837950"/>
          </a:xfrm>
          <a:prstGeom prst="rect">
            <a:avLst/>
          </a:prstGeom>
        </p:spPr>
        <p:txBody>
          <a:bodyPr/>
          <a:lstStyle>
            <a:lvl1pPr algn="ctr">
              <a:defRPr sz="3600" b="1" i="0">
                <a:solidFill>
                  <a:schemeClr val="bg1"/>
                </a:solidFill>
                <a:latin typeface="Arial Standard" charset="0"/>
                <a:ea typeface="Arial Standard" charset="0"/>
                <a:cs typeface="Arial Standard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846138" y="3314700"/>
            <a:ext cx="10515600" cy="1014413"/>
          </a:xfrm>
        </p:spPr>
        <p:txBody>
          <a:bodyPr/>
          <a:lstStyle>
            <a:lvl1pPr marL="0" indent="0" algn="ctr">
              <a:buNone/>
              <a:defRPr sz="28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sub title</a:t>
            </a:r>
          </a:p>
        </p:txBody>
      </p:sp>
      <p:pic>
        <p:nvPicPr>
          <p:cNvPr id="10" name="Bild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86" y="6015149"/>
            <a:ext cx="1779108" cy="637112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23" b="35786"/>
          <a:stretch/>
        </p:blipFill>
        <p:spPr>
          <a:xfrm>
            <a:off x="2278835" y="6065259"/>
            <a:ext cx="2053680" cy="68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65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0BACF-8545-F898-7B98-EADC6F480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A5860-B738-993D-06B3-3F9B13D06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1BE82-E581-FF62-774B-12D038AA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2830C-D9C5-624D-9C9D-91C8BD0A831A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2A6D4-1857-A1EF-364E-13B865EA1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32418-5F5F-4FE5-B35C-060753D5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CE58-CAED-F346-A0FA-E738FAE04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82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8FB7D-2116-B178-57FE-5203747D6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D8FB9-C7A5-3FEC-10F3-155E6EF14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43C1A-F660-2713-11E2-DAAC48817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2830C-D9C5-624D-9C9D-91C8BD0A831A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E0846-B535-D7C0-EDED-5CBF5C008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EAEBD-CAD5-436D-EC7A-94E6D9FF7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CE58-CAED-F346-A0FA-E738FAE04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66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A3335-32E3-DFCB-5933-4B9DB41C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53DAA-5B40-BDE2-9F98-F663989FFF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B2A780-D621-64B5-052E-3C6C3ECE8A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6740BE-FD14-1C1C-D41A-06698B984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2830C-D9C5-624D-9C9D-91C8BD0A831A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105C05-7E52-CA64-2B01-45D1AB443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954C2B-E63C-A5C1-2604-F71AD11C7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CE58-CAED-F346-A0FA-E738FAE04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8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78A63-7B8E-B560-181D-1E2FA7064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811D4-FCC9-6FD0-8CB4-D181DD620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200F8B-BC53-B09B-67DA-375A20183B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FFF634-A78A-B512-9ECA-0E20B845FF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54FA71-DBD7-2E43-EF77-CC1C8A46DC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7D1663-B481-17CE-886B-E7DF20FD1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2830C-D9C5-624D-9C9D-91C8BD0A831A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2E10AD-CE4A-C7A0-6E86-E11DBE0C2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F369B6-FB8C-49C3-D193-3FACCB38D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CE58-CAED-F346-A0FA-E738FAE04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110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93BF5-A278-0363-DD59-25DA1A21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4505C7-836E-65EA-0EC8-DBAD69ECA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2830C-D9C5-624D-9C9D-91C8BD0A831A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EF9372-A74E-2973-921A-38521C662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48A5A9-177D-13B4-34CB-50A0257EC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CE58-CAED-F346-A0FA-E738FAE04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624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F4FEAD-E779-F874-5D24-EE466A258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2830C-D9C5-624D-9C9D-91C8BD0A831A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C1EB7E-5926-973C-6A93-BFB999479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C425BD-D3A0-DCA0-6BAC-186EDAB73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CE58-CAED-F346-A0FA-E738FAE04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19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BEAA0-E6DD-E7E9-8C1A-1ED8E4698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1323B-F554-8A6E-D7DD-361912B6D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86CC27-A45A-86EB-6DD7-F837131EA2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16D1B0-71C1-F773-A559-DB13F711E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2830C-D9C5-624D-9C9D-91C8BD0A831A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A59282-DD60-972C-AB9C-F7346461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E4ED35-BB2D-0886-BCE9-4A4295BF0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CE58-CAED-F346-A0FA-E738FAE04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90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DB736-018D-5DD5-EC23-1A7A4825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122ADA-1D1C-97A9-163F-B177F0FFEB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810F69-1215-2AEE-5F3B-66B32598EF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1406C3-488F-1A29-A6AC-DD0E86766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2830C-D9C5-624D-9C9D-91C8BD0A831A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17DFA-5272-24B8-C2C4-279F283DE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58D36B-6C6A-7172-026C-4A9111D9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CE58-CAED-F346-A0FA-E738FAE04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889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172DD5-6EC3-0B40-9949-55D80D29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56A5F-4DC2-C139-852A-BFFD84888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F4D77-29E7-4259-01C0-138F2A2B2C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2830C-D9C5-624D-9C9D-91C8BD0A831A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DF8AB-1813-EC42-D9D8-F4EDDCAAA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86DA4-A264-C476-B713-B0C0830A98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5FCE58-CAED-F346-A0FA-E738FAE04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36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5">
            <a:extLst>
              <a:ext uri="{FF2B5EF4-FFF2-40B4-BE49-F238E27FC236}">
                <a16:creationId xmlns:a16="http://schemas.microsoft.com/office/drawing/2014/main" id="{1275DE54-5019-A44C-BDEF-81EE4DD90151}"/>
              </a:ext>
            </a:extLst>
          </p:cNvPr>
          <p:cNvSpPr txBox="1">
            <a:spLocks/>
          </p:cNvSpPr>
          <p:nvPr/>
        </p:nvSpPr>
        <p:spPr>
          <a:xfrm>
            <a:off x="238548" y="1328247"/>
            <a:ext cx="11714905" cy="1623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Arial Standard" charset="0"/>
                <a:ea typeface="Arial Standard" charset="0"/>
                <a:cs typeface="Arial Standard" charset="0"/>
              </a:defRPr>
            </a:lvl1pPr>
          </a:lstStyle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F9D12C-6F96-C950-555F-35A5006B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Lecture 1 – Introduction to computational biology and R</a:t>
            </a:r>
            <a:b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</a:br>
            <a:endParaRPr lang="en-GB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0E3515-F22C-DF40-9376-2C141D840A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Adam Sorbie</a:t>
            </a:r>
          </a:p>
          <a:p>
            <a:endParaRPr lang="en-US" sz="2000" b="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Institute for Stroke and Dementia Research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Munich, Germany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Neuroimmunological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methods in stroke 14.02.23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0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6E7A3-A360-5D5F-ABC8-3E7173CC5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 programming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2B03C-5612-07F8-CB28-B70EFDB5E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Free open-source language, first released in 1993.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Designed for statistical analysis and visualisation of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IDE Rstudio provides an easy interface to interact with 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60BDE9-A733-522D-BF7D-22510BE50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9212" y="928454"/>
            <a:ext cx="1393549" cy="1080000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94E2222-8043-58F8-81E1-68F9C9F49E4F}"/>
              </a:ext>
            </a:extLst>
          </p:cNvPr>
          <p:cNvGraphicFramePr>
            <a:graphicFrameLocks noGrp="1"/>
          </p:cNvGraphicFramePr>
          <p:nvPr/>
        </p:nvGraphicFramePr>
        <p:xfrm>
          <a:off x="1396380" y="1996252"/>
          <a:ext cx="8128000" cy="2570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5484047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81196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Advantages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Disadvantages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5093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2"/>
                          </a:solidFill>
                        </a:rPr>
                        <a:t>Comprehensive ecosystem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2"/>
                          </a:solidFill>
                        </a:rPr>
                        <a:t>Can be difficult to learn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734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2"/>
                          </a:solidFill>
                        </a:rPr>
                        <a:t>Many, well-maintained and well documented libraries 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2"/>
                          </a:solidFill>
                        </a:rPr>
                        <a:t>Choosing between base R vs </a:t>
                      </a:r>
                      <a:r>
                        <a:rPr lang="en-GB" dirty="0" err="1">
                          <a:solidFill>
                            <a:schemeClr val="tx2"/>
                          </a:solidFill>
                        </a:rPr>
                        <a:t>tidyverse</a:t>
                      </a:r>
                      <a:r>
                        <a:rPr lang="en-GB" dirty="0">
                          <a:solidFill>
                            <a:schemeClr val="tx2"/>
                          </a:solidFill>
                        </a:rPr>
                        <a:t> can be difficult for beginners. 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11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2"/>
                          </a:solidFill>
                        </a:rPr>
                        <a:t>R is a high-level language, which can be run in real time and does not require compilation 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2"/>
                          </a:solidFill>
                        </a:rPr>
                        <a:t>Relatively slow in comparison to other languages 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263467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A97B2957-F109-492D-013D-54E57874D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442" y="4196399"/>
            <a:ext cx="3076558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61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BCA91-9BB3-F324-D7EF-84DE8B3B6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for computational biology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3D1D0-6BE2-876F-D870-0EB23493A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R packages for computational biology, generally installed from two main sources: CRAN or </a:t>
            </a:r>
            <a:r>
              <a:rPr lang="en-GB" dirty="0" err="1"/>
              <a:t>BioConductor</a:t>
            </a:r>
            <a:r>
              <a:rPr lang="en-GB" dirty="0"/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CRAN is mostly statistical/general purpose packages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tx2"/>
                </a:solidFill>
              </a:rPr>
              <a:t>BioConductor</a:t>
            </a:r>
            <a:r>
              <a:rPr lang="en-GB" dirty="0">
                <a:solidFill>
                  <a:schemeClr val="tx2"/>
                </a:solidFill>
              </a:rPr>
              <a:t> comprises packages specifically designed for analysis of biological data.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Enables access to methods/algorithms to facilitate analysis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Both repositories (but particularly </a:t>
            </a:r>
            <a:r>
              <a:rPr lang="en-GB" dirty="0" err="1">
                <a:solidFill>
                  <a:schemeClr val="tx2"/>
                </a:solidFill>
              </a:rPr>
              <a:t>BioConductor</a:t>
            </a:r>
            <a:r>
              <a:rPr lang="en-GB" dirty="0">
                <a:solidFill>
                  <a:schemeClr val="tx2"/>
                </a:solidFill>
              </a:rPr>
              <a:t>) include extensive documentation and tutorials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Code is written in R scripts or using code notebooks (Rmarkdown/Quarto).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Writing code in notebooks is great for reproducibility.  </a:t>
            </a:r>
            <a:r>
              <a:rPr lang="en-GB" dirty="0"/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3DD74D-28F3-D515-79E4-FCC158383F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21"/>
          <a:stretch/>
        </p:blipFill>
        <p:spPr>
          <a:xfrm>
            <a:off x="2522232" y="2101159"/>
            <a:ext cx="5619271" cy="36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F079E2-4586-BDA8-1F0F-9456B4800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4255" y="2212200"/>
            <a:ext cx="8394421" cy="367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2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3E3BD-3F5D-E1EF-1CE7-82BFEBBC7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with R/Rstudio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5718BE-ED1D-F128-EB58-8C8D34D54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83" y="1090279"/>
            <a:ext cx="7454117" cy="396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F57C39-8FDF-84F9-6D39-4C7A701CC92B}"/>
              </a:ext>
            </a:extLst>
          </p:cNvPr>
          <p:cNvSpPr txBox="1"/>
          <p:nvPr/>
        </p:nvSpPr>
        <p:spPr>
          <a:xfrm>
            <a:off x="1447800" y="2199320"/>
            <a:ext cx="163923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tx2"/>
                </a:solidFill>
              </a:rPr>
              <a:t>Script editor</a:t>
            </a:r>
          </a:p>
          <a:p>
            <a:pPr algn="ctr"/>
            <a:endParaRPr lang="en-GB" sz="1600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82787C-8066-8E7E-42C8-D81C3A662A8B}"/>
              </a:ext>
            </a:extLst>
          </p:cNvPr>
          <p:cNvSpPr txBox="1"/>
          <p:nvPr/>
        </p:nvSpPr>
        <p:spPr>
          <a:xfrm>
            <a:off x="5623931" y="2199320"/>
            <a:ext cx="153143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tx2"/>
                </a:solidFill>
              </a:rPr>
              <a:t>Environment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873C78-3830-B99A-EA1F-6C29460B9B90}"/>
              </a:ext>
            </a:extLst>
          </p:cNvPr>
          <p:cNvSpPr txBox="1"/>
          <p:nvPr/>
        </p:nvSpPr>
        <p:spPr>
          <a:xfrm>
            <a:off x="5353968" y="3947532"/>
            <a:ext cx="228461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tx2"/>
                </a:solidFill>
              </a:rPr>
              <a:t>File system/help/packages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8982C6-3700-CC36-72FC-5126C16B0916}"/>
              </a:ext>
            </a:extLst>
          </p:cNvPr>
          <p:cNvSpPr txBox="1"/>
          <p:nvPr/>
        </p:nvSpPr>
        <p:spPr>
          <a:xfrm>
            <a:off x="1447799" y="4401455"/>
            <a:ext cx="163923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tx2"/>
                </a:solidFill>
              </a:rPr>
              <a:t>Console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CA3CD7-8EDF-6D23-05FE-14390B7620F7}"/>
              </a:ext>
            </a:extLst>
          </p:cNvPr>
          <p:cNvSpPr txBox="1"/>
          <p:nvPr/>
        </p:nvSpPr>
        <p:spPr>
          <a:xfrm>
            <a:off x="7906216" y="1012220"/>
            <a:ext cx="39847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Script editor – where you write scripts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Console – run code interactively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Environment – things you create/source stored here.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In an Rmarkdown notebook the script editor is replaced with a notebook allowing you to intersperse text with code blocks. 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C18487-72CB-F5F2-4D04-4893A8684911}"/>
              </a:ext>
            </a:extLst>
          </p:cNvPr>
          <p:cNvGrpSpPr/>
          <p:nvPr/>
        </p:nvGrpSpPr>
        <p:grpSpPr>
          <a:xfrm>
            <a:off x="301082" y="1090120"/>
            <a:ext cx="7482603" cy="3960000"/>
            <a:chOff x="301082" y="1090120"/>
            <a:chExt cx="7482603" cy="39600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5552C79-9E1F-CA35-05F4-7283F7420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1082" y="1090120"/>
              <a:ext cx="7482603" cy="39600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F64C72D-AD37-3959-AC90-0CACDB4D5D4F}"/>
                </a:ext>
              </a:extLst>
            </p:cNvPr>
            <p:cNvSpPr txBox="1"/>
            <p:nvPr/>
          </p:nvSpPr>
          <p:spPr>
            <a:xfrm>
              <a:off x="2092889" y="3239397"/>
              <a:ext cx="133867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2"/>
                  </a:solidFill>
                </a:rPr>
                <a:t>Script editor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6AD73C2-34EC-784D-71AC-3B38949CB9A0}"/>
                </a:ext>
              </a:extLst>
            </p:cNvPr>
            <p:cNvSpPr txBox="1"/>
            <p:nvPr/>
          </p:nvSpPr>
          <p:spPr>
            <a:xfrm>
              <a:off x="2703704" y="2692718"/>
              <a:ext cx="133867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2"/>
                  </a:solidFill>
                </a:rPr>
                <a:t>Notebook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241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3E3BD-3F5D-E1EF-1CE7-82BFEBBC7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with R/Rstudio – working directory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D6D76-1431-4999-DA37-261A13FD1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00" y="1201159"/>
            <a:ext cx="11306452" cy="45000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Working directory is a crucial concept to understand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Where R is looking for/outputting files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Check current working directory with </a:t>
            </a:r>
            <a:r>
              <a:rPr lang="en-GB" sz="2400" dirty="0" err="1">
                <a:latin typeface="Consolas" panose="020B0609020204030204" pitchFamily="49" charset="0"/>
              </a:rPr>
              <a:t>get_wd</a:t>
            </a:r>
            <a:r>
              <a:rPr lang="en-GB" sz="2400" dirty="0">
                <a:latin typeface="Consolas" panose="020B0609020204030204" pitchFamily="49" charset="0"/>
              </a:rPr>
              <a:t>() </a:t>
            </a:r>
            <a:r>
              <a:rPr lang="en-GB" sz="2400" dirty="0"/>
              <a:t>or set  with </a:t>
            </a:r>
            <a:r>
              <a:rPr lang="en-GB" sz="2400" dirty="0" err="1">
                <a:latin typeface="Consolas" panose="020B0609020204030204" pitchFamily="49" charset="0"/>
              </a:rPr>
              <a:t>set_wd</a:t>
            </a:r>
            <a:r>
              <a:rPr lang="en-GB" sz="2400" dirty="0">
                <a:latin typeface="Consolas" panose="020B0609020204030204" pitchFamily="49" charset="0"/>
              </a:rPr>
              <a:t>()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E.g. </a:t>
            </a:r>
            <a:r>
              <a:rPr lang="en-GB" sz="2000" dirty="0" err="1">
                <a:solidFill>
                  <a:schemeClr val="tx2"/>
                </a:solidFill>
                <a:latin typeface="Consolas" panose="020B0609020204030204" pitchFamily="49" charset="0"/>
              </a:rPr>
              <a:t>set_wd</a:t>
            </a:r>
            <a:r>
              <a:rPr lang="en-GB" sz="2000" dirty="0">
                <a:solidFill>
                  <a:schemeClr val="tx2"/>
                </a:solidFill>
                <a:latin typeface="Consolas" panose="020B0609020204030204" pitchFamily="49" charset="0"/>
              </a:rPr>
              <a:t>(“C:/Users/</a:t>
            </a:r>
            <a:r>
              <a:rPr lang="en-GB" sz="2000" dirty="0" err="1">
                <a:solidFill>
                  <a:schemeClr val="tx2"/>
                </a:solidFill>
                <a:latin typeface="Consolas" panose="020B0609020204030204" pitchFamily="49" charset="0"/>
              </a:rPr>
              <a:t>adam</a:t>
            </a:r>
            <a:r>
              <a:rPr lang="en-GB" sz="2000" dirty="0">
                <a:solidFill>
                  <a:schemeClr val="tx2"/>
                </a:solidFill>
                <a:latin typeface="Consolas" panose="020B0609020204030204" pitchFamily="49" charset="0"/>
              </a:rPr>
              <a:t>-/</a:t>
            </a:r>
            <a:r>
              <a:rPr lang="en-GB" sz="2000" dirty="0" err="1">
                <a:solidFill>
                  <a:schemeClr val="tx2"/>
                </a:solidFill>
                <a:latin typeface="Consolas" panose="020B0609020204030204" pitchFamily="49" charset="0"/>
              </a:rPr>
              <a:t>Gut_brain_axis_course-Bioinformatic_analysis</a:t>
            </a:r>
            <a:r>
              <a:rPr lang="en-GB" sz="2000" dirty="0">
                <a:solidFill>
                  <a:schemeClr val="tx2"/>
                </a:solidFill>
                <a:latin typeface="Consolas" panose="020B0609020204030204" pitchFamily="49" charset="0"/>
              </a:rPr>
              <a:t>”)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2"/>
                </a:solidFill>
              </a:rPr>
              <a:t>Important to understand the difference between relative and absolute paths.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Using above as example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Relative – </a:t>
            </a:r>
            <a:r>
              <a:rPr lang="en-GB" sz="1600" dirty="0">
                <a:solidFill>
                  <a:schemeClr val="tx2"/>
                </a:solidFill>
                <a:latin typeface="Consolas" panose="020B0609020204030204" pitchFamily="49" charset="0"/>
              </a:rPr>
              <a:t>“Day1”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Absolute – “</a:t>
            </a:r>
            <a:r>
              <a:rPr lang="en-GB" sz="1600" dirty="0">
                <a:solidFill>
                  <a:schemeClr val="tx2"/>
                </a:solidFill>
                <a:latin typeface="Consolas" panose="020B0609020204030204" pitchFamily="49" charset="0"/>
              </a:rPr>
              <a:t>C:/Users/</a:t>
            </a:r>
            <a:r>
              <a:rPr lang="en-GB" sz="1600" dirty="0" err="1">
                <a:solidFill>
                  <a:schemeClr val="tx2"/>
                </a:solidFill>
                <a:latin typeface="Consolas" panose="020B0609020204030204" pitchFamily="49" charset="0"/>
              </a:rPr>
              <a:t>adam</a:t>
            </a:r>
            <a:r>
              <a:rPr lang="en-GB" sz="1600" dirty="0">
                <a:solidFill>
                  <a:schemeClr val="tx2"/>
                </a:solidFill>
                <a:latin typeface="Consolas" panose="020B0609020204030204" pitchFamily="49" charset="0"/>
              </a:rPr>
              <a:t>-/</a:t>
            </a:r>
            <a:r>
              <a:rPr lang="en-GB" sz="1600" dirty="0" err="1">
                <a:solidFill>
                  <a:schemeClr val="tx2"/>
                </a:solidFill>
                <a:latin typeface="Consolas" panose="020B0609020204030204" pitchFamily="49" charset="0"/>
              </a:rPr>
              <a:t>Gut_brain_axis_course-Bioinformatic_analysis</a:t>
            </a:r>
            <a:r>
              <a:rPr lang="en-GB" sz="1600" dirty="0">
                <a:solidFill>
                  <a:schemeClr val="tx2"/>
                </a:solidFill>
                <a:latin typeface="Consolas" panose="020B0609020204030204" pitchFamily="49" charset="0"/>
              </a:rPr>
              <a:t>/Day1”</a:t>
            </a:r>
            <a:endParaRPr lang="en-GB" sz="1600" dirty="0">
              <a:solidFill>
                <a:schemeClr val="tx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242A3-C4D5-6BE5-010F-F770B227A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271" y="616220"/>
            <a:ext cx="7491109" cy="380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7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3E3BD-3F5D-E1EF-1CE7-82BFEBBC7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with R/Rstudio – writing and running code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D6D76-1431-4999-DA37-261A13FD1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You can write code in the console or script editor/notebook in case of </a:t>
            </a:r>
            <a:r>
              <a:rPr lang="en-GB" sz="2400" dirty="0" err="1"/>
              <a:t>Rmarkdown</a:t>
            </a:r>
            <a:r>
              <a:rPr lang="en-GB" sz="2400" dirty="0"/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Always better to write a script/notebook as the code is recorded – reproducible.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To run a command press </a:t>
            </a:r>
            <a:r>
              <a:rPr lang="en-GB" sz="2400" dirty="0">
                <a:latin typeface="Consolas" panose="020B0609020204030204" pitchFamily="49" charset="0"/>
              </a:rPr>
              <a:t>ctrl + Enter </a:t>
            </a:r>
            <a:r>
              <a:rPr lang="en-GB" sz="2400" dirty="0"/>
              <a:t>(</a:t>
            </a:r>
            <a:r>
              <a:rPr lang="en-GB" sz="2400" dirty="0" err="1">
                <a:latin typeface="Consolas" panose="020B0609020204030204" pitchFamily="49" charset="0"/>
              </a:rPr>
              <a:t>cmd</a:t>
            </a:r>
            <a:r>
              <a:rPr lang="en-GB" sz="2400" dirty="0">
                <a:latin typeface="Consolas" panose="020B0609020204030204" pitchFamily="49" charset="0"/>
              </a:rPr>
              <a:t> + Return </a:t>
            </a:r>
            <a:r>
              <a:rPr lang="en-GB" sz="2400" dirty="0"/>
              <a:t>on Macs)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In an </a:t>
            </a:r>
            <a:r>
              <a:rPr lang="en-GB" sz="2000" dirty="0" err="1">
                <a:solidFill>
                  <a:schemeClr val="tx2"/>
                </a:solidFill>
              </a:rPr>
              <a:t>Rmarkdown</a:t>
            </a:r>
            <a:r>
              <a:rPr lang="en-GB" sz="2000" dirty="0">
                <a:solidFill>
                  <a:schemeClr val="tx2"/>
                </a:solidFill>
              </a:rPr>
              <a:t> notebook, code can also be ran by pressing the green play button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err="1"/>
              <a:t>Rmarkdown</a:t>
            </a:r>
            <a:r>
              <a:rPr lang="en-GB" sz="2400" dirty="0"/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Typing outside of a code block is interpreted as markdown text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To insert a new code block press </a:t>
            </a:r>
            <a:r>
              <a:rPr lang="en-GB" sz="2000" dirty="0">
                <a:solidFill>
                  <a:schemeClr val="tx2"/>
                </a:solidFill>
                <a:latin typeface="Consolas" panose="020B0609020204030204" pitchFamily="49" charset="0"/>
              </a:rPr>
              <a:t>ctrl + alt + I </a:t>
            </a:r>
            <a:r>
              <a:rPr lang="en-GB" sz="2000" dirty="0">
                <a:solidFill>
                  <a:schemeClr val="tx2"/>
                </a:solidFill>
              </a:rPr>
              <a:t>(again replace </a:t>
            </a:r>
            <a:r>
              <a:rPr lang="en-GB" sz="2000" dirty="0">
                <a:solidFill>
                  <a:schemeClr val="tx2"/>
                </a:solidFill>
                <a:latin typeface="Consolas" panose="020B0609020204030204" pitchFamily="49" charset="0"/>
              </a:rPr>
              <a:t>ctrl</a:t>
            </a:r>
            <a:r>
              <a:rPr lang="en-GB" sz="2000" dirty="0">
                <a:solidFill>
                  <a:schemeClr val="tx2"/>
                </a:solidFill>
              </a:rPr>
              <a:t> with </a:t>
            </a:r>
            <a:r>
              <a:rPr lang="en-GB" sz="2000" dirty="0" err="1">
                <a:solidFill>
                  <a:schemeClr val="tx2"/>
                </a:solidFill>
                <a:latin typeface="Consolas" panose="020B0609020204030204" pitchFamily="49" charset="0"/>
              </a:rPr>
              <a:t>cmd</a:t>
            </a:r>
            <a:r>
              <a:rPr lang="en-GB" sz="2000" dirty="0">
                <a:solidFill>
                  <a:schemeClr val="tx2"/>
                </a:solidFill>
              </a:rPr>
              <a:t> on Macs)</a:t>
            </a:r>
          </a:p>
        </p:txBody>
      </p:sp>
    </p:spTree>
    <p:extLst>
      <p:ext uri="{BB962C8B-B14F-4D97-AF65-F5344CB8AC3E}">
        <p14:creationId xmlns:p14="http://schemas.microsoft.com/office/powerpoint/2010/main" val="2946867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4A0E8-ECF4-5144-7D04-686DA3D54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Lecture Outline</a:t>
            </a:r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6976EF4C-5A8A-2F1F-2036-A925DA1F2ED8}"/>
              </a:ext>
            </a:extLst>
          </p:cNvPr>
          <p:cNvSpPr/>
          <p:nvPr/>
        </p:nvSpPr>
        <p:spPr>
          <a:xfrm>
            <a:off x="441600" y="1325763"/>
            <a:ext cx="3151549" cy="720000"/>
          </a:xfrm>
          <a:prstGeom prst="homePlate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2"/>
                </a:solidFill>
              </a:rPr>
              <a:t>1.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E3719886-F57D-B988-4B8A-AB653E8DFD99}"/>
              </a:ext>
            </a:extLst>
          </p:cNvPr>
          <p:cNvSpPr/>
          <p:nvPr/>
        </p:nvSpPr>
        <p:spPr>
          <a:xfrm>
            <a:off x="441600" y="2447003"/>
            <a:ext cx="3151549" cy="720000"/>
          </a:xfrm>
          <a:prstGeom prst="homePlate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2"/>
                </a:solidFill>
              </a:rPr>
              <a:t>2.</a:t>
            </a: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7D2C9D22-EF9A-CDCC-A1EC-BAAD21B7FF64}"/>
              </a:ext>
            </a:extLst>
          </p:cNvPr>
          <p:cNvSpPr/>
          <p:nvPr/>
        </p:nvSpPr>
        <p:spPr>
          <a:xfrm>
            <a:off x="441600" y="3587072"/>
            <a:ext cx="3151549" cy="720000"/>
          </a:xfrm>
          <a:prstGeom prst="homePlate">
            <a:avLst/>
          </a:prstGeom>
          <a:solidFill>
            <a:schemeClr val="tx2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3.</a:t>
            </a: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68056B95-BB2E-B6B2-F526-B157D3C664FB}"/>
              </a:ext>
            </a:extLst>
          </p:cNvPr>
          <p:cNvSpPr/>
          <p:nvPr/>
        </p:nvSpPr>
        <p:spPr>
          <a:xfrm>
            <a:off x="441600" y="4727141"/>
            <a:ext cx="3151549" cy="720000"/>
          </a:xfrm>
          <a:prstGeom prst="homePlate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2"/>
                </a:solidFill>
              </a:rPr>
              <a:t>4.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146949-66D4-34ED-E760-E190C5D9364C}"/>
              </a:ext>
            </a:extLst>
          </p:cNvPr>
          <p:cNvSpPr txBox="1"/>
          <p:nvPr/>
        </p:nvSpPr>
        <p:spPr>
          <a:xfrm>
            <a:off x="4125952" y="1341435"/>
            <a:ext cx="6924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Introduction to Computational biology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A4CCB1-0596-6883-7A4B-28B361F6EB74}"/>
              </a:ext>
            </a:extLst>
          </p:cNvPr>
          <p:cNvSpPr txBox="1"/>
          <p:nvPr/>
        </p:nvSpPr>
        <p:spPr>
          <a:xfrm>
            <a:off x="4125952" y="2446835"/>
            <a:ext cx="6924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Introduction to the R programming language – theory and concepts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DFD640-E4C8-711C-B1EE-1F442555DD3D}"/>
              </a:ext>
            </a:extLst>
          </p:cNvPr>
          <p:cNvSpPr txBox="1"/>
          <p:nvPr/>
        </p:nvSpPr>
        <p:spPr>
          <a:xfrm>
            <a:off x="4125952" y="3716240"/>
            <a:ext cx="6924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Introduction to RNAseq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AA162B-7AA2-FC9A-DC68-232713200A0E}"/>
              </a:ext>
            </a:extLst>
          </p:cNvPr>
          <p:cNvSpPr txBox="1"/>
          <p:nvPr/>
        </p:nvSpPr>
        <p:spPr>
          <a:xfrm>
            <a:off x="4125952" y="4856309"/>
            <a:ext cx="6924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Introduction to 16S rRNA sequencing</a:t>
            </a:r>
          </a:p>
        </p:txBody>
      </p:sp>
    </p:spTree>
    <p:extLst>
      <p:ext uri="{BB962C8B-B14F-4D97-AF65-F5344CB8AC3E}">
        <p14:creationId xmlns:p14="http://schemas.microsoft.com/office/powerpoint/2010/main" val="193413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69454-CF05-30C3-4E4D-D605F66C4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RNAseq - principle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425735-92F3-1CA7-7291-3D3BA9E236A0}"/>
              </a:ext>
            </a:extLst>
          </p:cNvPr>
          <p:cNvGrpSpPr/>
          <p:nvPr/>
        </p:nvGrpSpPr>
        <p:grpSpPr>
          <a:xfrm>
            <a:off x="758400" y="875360"/>
            <a:ext cx="10125190" cy="4850806"/>
            <a:chOff x="758400" y="875360"/>
            <a:chExt cx="10125190" cy="485080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E8C9F2A-B459-8CB9-4666-C10C7FB5F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400" y="875360"/>
              <a:ext cx="10125190" cy="469691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DF84EA-5C55-3E50-D5E4-DEE84F7CEC4C}"/>
                </a:ext>
              </a:extLst>
            </p:cNvPr>
            <p:cNvSpPr txBox="1"/>
            <p:nvPr/>
          </p:nvSpPr>
          <p:spPr>
            <a:xfrm>
              <a:off x="869795" y="5418389"/>
              <a:ext cx="7995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tx2"/>
                  </a:solidFill>
                </a:rPr>
                <a:t>Van den Berge et al, 2019. Annual Review of Biomedical Data 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2160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19F71-23CD-4B4B-86BF-5F5DE0AB4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Library preparation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C8D8DC-FB0D-6804-187A-8265366F5E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417"/>
          <a:stretch/>
        </p:blipFill>
        <p:spPr>
          <a:xfrm>
            <a:off x="296062" y="1279613"/>
            <a:ext cx="3210808" cy="108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F1F6327-ECA4-6311-0ABE-D3481BE03B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827"/>
          <a:stretch/>
        </p:blipFill>
        <p:spPr>
          <a:xfrm>
            <a:off x="4146293" y="1405613"/>
            <a:ext cx="3238111" cy="8280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CF561A7-8456-1DAA-EB30-5793F06023AE}"/>
              </a:ext>
            </a:extLst>
          </p:cNvPr>
          <p:cNvGrpSpPr/>
          <p:nvPr/>
        </p:nvGrpSpPr>
        <p:grpSpPr>
          <a:xfrm>
            <a:off x="296062" y="3282363"/>
            <a:ext cx="3178000" cy="1152000"/>
            <a:chOff x="296062" y="3193969"/>
            <a:chExt cx="3178000" cy="11520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18837A2-2200-EAC0-7B51-5898EE0FEC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51" b="49850"/>
            <a:stretch/>
          </p:blipFill>
          <p:spPr bwMode="auto">
            <a:xfrm>
              <a:off x="296062" y="3265969"/>
              <a:ext cx="3178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DEEDC26-3F92-8849-5A02-35D25ECAF53A}"/>
                </a:ext>
              </a:extLst>
            </p:cNvPr>
            <p:cNvSpPr/>
            <p:nvPr/>
          </p:nvSpPr>
          <p:spPr>
            <a:xfrm>
              <a:off x="2065105" y="3193969"/>
              <a:ext cx="180000" cy="1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BB207C2-4FF5-7759-AC7F-4C5DAEBC5903}"/>
              </a:ext>
            </a:extLst>
          </p:cNvPr>
          <p:cNvGrpSpPr/>
          <p:nvPr/>
        </p:nvGrpSpPr>
        <p:grpSpPr>
          <a:xfrm>
            <a:off x="4105736" y="3220565"/>
            <a:ext cx="3319226" cy="1275596"/>
            <a:chOff x="3516954" y="3214373"/>
            <a:chExt cx="3319226" cy="1275596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99B957FB-DFDC-3A65-1C71-D0581F0412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308"/>
            <a:stretch/>
          </p:blipFill>
          <p:spPr bwMode="auto">
            <a:xfrm>
              <a:off x="3516954" y="3265969"/>
              <a:ext cx="3319226" cy="12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B37508E-B04E-549D-B8AE-327BFE5C7781}"/>
                </a:ext>
              </a:extLst>
            </p:cNvPr>
            <p:cNvSpPr/>
            <p:nvPr/>
          </p:nvSpPr>
          <p:spPr>
            <a:xfrm>
              <a:off x="5377683" y="3214373"/>
              <a:ext cx="180000" cy="1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B4D6F0D-2823-B646-F49A-D5CC8FF5A247}"/>
              </a:ext>
            </a:extLst>
          </p:cNvPr>
          <p:cNvGrpSpPr/>
          <p:nvPr/>
        </p:nvGrpSpPr>
        <p:grpSpPr>
          <a:xfrm>
            <a:off x="8086265" y="3267302"/>
            <a:ext cx="3403019" cy="1182122"/>
            <a:chOff x="7476124" y="3269442"/>
            <a:chExt cx="3403019" cy="118212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1077DDC-BD3A-5D05-C05F-C2EE332917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0334"/>
            <a:stretch/>
          </p:blipFill>
          <p:spPr>
            <a:xfrm>
              <a:off x="7476124" y="3304373"/>
              <a:ext cx="3403019" cy="1147191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7EE59BD-C6FA-BDB2-CEBE-B2264B37B412}"/>
                </a:ext>
              </a:extLst>
            </p:cNvPr>
            <p:cNvSpPr/>
            <p:nvPr/>
          </p:nvSpPr>
          <p:spPr>
            <a:xfrm>
              <a:off x="9231124" y="3269442"/>
              <a:ext cx="1284476" cy="1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D768FFD-FC8D-64D3-D951-CCAA92C9E757}"/>
              </a:ext>
            </a:extLst>
          </p:cNvPr>
          <p:cNvGrpSpPr/>
          <p:nvPr/>
        </p:nvGrpSpPr>
        <p:grpSpPr>
          <a:xfrm>
            <a:off x="7799284" y="1286193"/>
            <a:ext cx="3690000" cy="1066840"/>
            <a:chOff x="7476124" y="1222664"/>
            <a:chExt cx="3690000" cy="106684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6076D7E-3911-52D5-125B-A184C2700F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8894"/>
            <a:stretch/>
          </p:blipFill>
          <p:spPr>
            <a:xfrm>
              <a:off x="7476124" y="1265574"/>
              <a:ext cx="3690000" cy="1023930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C806FB2-AC42-5D8C-5D00-946D13539CFF}"/>
                </a:ext>
              </a:extLst>
            </p:cNvPr>
            <p:cNvSpPr/>
            <p:nvPr/>
          </p:nvSpPr>
          <p:spPr>
            <a:xfrm>
              <a:off x="9516874" y="1222664"/>
              <a:ext cx="1284476" cy="1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029E40E-1808-24B2-17B0-5F0D3E5D7CD9}"/>
              </a:ext>
            </a:extLst>
          </p:cNvPr>
          <p:cNvSpPr txBox="1"/>
          <p:nvPr/>
        </p:nvSpPr>
        <p:spPr>
          <a:xfrm>
            <a:off x="6846510" y="3019999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tx2"/>
                </a:solidFill>
              </a:rPr>
              <a:t>PCR amplification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14C75B-EC76-4BE6-977E-EAC7E38D087E}"/>
              </a:ext>
            </a:extLst>
          </p:cNvPr>
          <p:cNvSpPr txBox="1"/>
          <p:nvPr/>
        </p:nvSpPr>
        <p:spPr>
          <a:xfrm>
            <a:off x="10696483" y="1286193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tx2"/>
                </a:solidFill>
              </a:rPr>
              <a:t>Remove rRNA</a:t>
            </a:r>
          </a:p>
        </p:txBody>
      </p:sp>
    </p:spTree>
    <p:extLst>
      <p:ext uri="{BB962C8B-B14F-4D97-AF65-F5344CB8AC3E}">
        <p14:creationId xmlns:p14="http://schemas.microsoft.com/office/powerpoint/2010/main" val="818541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DDB39-02F6-E18C-C252-739CF113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Sequencing platforms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642ABC-E485-5D73-5B1D-8AA2327362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460"/>
          <a:stretch/>
        </p:blipFill>
        <p:spPr>
          <a:xfrm>
            <a:off x="0" y="766692"/>
            <a:ext cx="8671959" cy="19841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2D48B9-A5AB-2E7A-8EB5-F2F7073A804D}"/>
              </a:ext>
            </a:extLst>
          </p:cNvPr>
          <p:cNvSpPr txBox="1"/>
          <p:nvPr/>
        </p:nvSpPr>
        <p:spPr>
          <a:xfrm rot="16200000">
            <a:off x="-200854" y="1605505"/>
            <a:ext cx="204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Short read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DC986E-3E10-2EB7-1CC6-EC46215C3070}"/>
              </a:ext>
            </a:extLst>
          </p:cNvPr>
          <p:cNvGrpSpPr/>
          <p:nvPr/>
        </p:nvGrpSpPr>
        <p:grpSpPr>
          <a:xfrm>
            <a:off x="637959" y="3082290"/>
            <a:ext cx="7801191" cy="2804160"/>
            <a:chOff x="637959" y="3082290"/>
            <a:chExt cx="7801191" cy="28041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EFA0A6D-1863-9625-F425-32F2A19147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22" t="424" r="2174" b="1203"/>
            <a:stretch/>
          </p:blipFill>
          <p:spPr>
            <a:xfrm>
              <a:off x="1275079" y="3082290"/>
              <a:ext cx="7164071" cy="280416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4496C1-67D6-9E2C-7EB2-EF18AD02F952}"/>
                </a:ext>
              </a:extLst>
            </p:cNvPr>
            <p:cNvSpPr txBox="1"/>
            <p:nvPr/>
          </p:nvSpPr>
          <p:spPr>
            <a:xfrm rot="16200000">
              <a:off x="-200854" y="4198935"/>
              <a:ext cx="2046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Long read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A68024-B156-66AC-7C80-62D4FA599B12}"/>
              </a:ext>
            </a:extLst>
          </p:cNvPr>
          <p:cNvGrpSpPr/>
          <p:nvPr/>
        </p:nvGrpSpPr>
        <p:grpSpPr>
          <a:xfrm>
            <a:off x="1203649" y="490514"/>
            <a:ext cx="8840000" cy="5600794"/>
            <a:chOff x="1645249" y="660122"/>
            <a:chExt cx="8840000" cy="560079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0106618-687B-6AFE-8957-2CCF409B0710}"/>
                </a:ext>
              </a:extLst>
            </p:cNvPr>
            <p:cNvGrpSpPr/>
            <p:nvPr/>
          </p:nvGrpSpPr>
          <p:grpSpPr>
            <a:xfrm>
              <a:off x="1645249" y="660122"/>
              <a:ext cx="8840000" cy="5400000"/>
              <a:chOff x="1448891" y="767694"/>
              <a:chExt cx="8840000" cy="5400000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3BC8C9A5-4BDA-14B1-739C-CD41256862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8891" y="767694"/>
                <a:ext cx="8840000" cy="54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2B48C19-65B9-37FD-6DEB-6E8703A30022}"/>
                  </a:ext>
                </a:extLst>
              </p:cNvPr>
              <p:cNvSpPr/>
              <p:nvPr/>
            </p:nvSpPr>
            <p:spPr>
              <a:xfrm>
                <a:off x="1645249" y="971550"/>
                <a:ext cx="553941" cy="5871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4F22305-F68A-FB6D-B2FD-E343B355E2B2}"/>
                </a:ext>
              </a:extLst>
            </p:cNvPr>
            <p:cNvSpPr txBox="1"/>
            <p:nvPr/>
          </p:nvSpPr>
          <p:spPr>
            <a:xfrm>
              <a:off x="1841607" y="5953139"/>
              <a:ext cx="7995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tx2"/>
                  </a:solidFill>
                </a:rPr>
                <a:t>Stark, </a:t>
              </a:r>
              <a:r>
                <a:rPr lang="en-GB" sz="1400" dirty="0" err="1">
                  <a:solidFill>
                    <a:schemeClr val="tx2"/>
                  </a:solidFill>
                </a:rPr>
                <a:t>Grzelak</a:t>
              </a:r>
              <a:r>
                <a:rPr lang="en-GB" sz="1400" dirty="0">
                  <a:solidFill>
                    <a:schemeClr val="tx2"/>
                  </a:solidFill>
                </a:rPr>
                <a:t> and Hadfield, 2019 Nature Reviews Genetics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473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ED360-C822-2949-00BA-CE8649DF3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Sequencing – Key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DB1F3-E16A-F203-28B5-4C3BBE0E6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00" y="801109"/>
            <a:ext cx="5949040" cy="4500000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Typical read length: 50-150bp.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Single-end (SE) vs. paired-end (PE)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SE: each (amplified) fragment is only sequenced once, from one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PE: each (amplified) fragment is sequenced from both directions: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Sequencing depth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Total number of reads. Should be &gt;20 million for standard gene-expression analysis without bells and whistles.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Phred (Q) score: each base assigned quality score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Probability (P) of base call being wrong. Q = -10 log10 P. E.g., Q = 10, P = 0.1 (poor); Q = 40, P = 0.0001 (good)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AFF4D-AC19-D87E-64DD-9D2DAE618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445" y="1896664"/>
            <a:ext cx="497482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3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79B12-9194-1737-B4F3-500362EA3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F78F2-7D9E-169B-6A2A-E9BEBDDEC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Aimed at students in biological/medical sciences (any discipline).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Develop an understanding of the basics of computational biology.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Practical training: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Introduction to R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RNAseq analysis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16S rRNA sequencing analysis</a:t>
            </a:r>
          </a:p>
        </p:txBody>
      </p:sp>
    </p:spTree>
    <p:extLst>
      <p:ext uri="{BB962C8B-B14F-4D97-AF65-F5344CB8AC3E}">
        <p14:creationId xmlns:p14="http://schemas.microsoft.com/office/powerpoint/2010/main" val="3134023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75CB9-7A85-31B8-20B1-6E8BEF3CD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RNAseq data processing steps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7C32DD8-B22D-D9F9-8755-2AF26FFE8F53}"/>
              </a:ext>
            </a:extLst>
          </p:cNvPr>
          <p:cNvGrpSpPr/>
          <p:nvPr/>
        </p:nvGrpSpPr>
        <p:grpSpPr>
          <a:xfrm>
            <a:off x="849527" y="865627"/>
            <a:ext cx="9431605" cy="5308159"/>
            <a:chOff x="869863" y="1012220"/>
            <a:chExt cx="9431605" cy="53081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0D16080-2068-2EEF-7EE5-6C3D817AC9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287"/>
            <a:stretch/>
          </p:blipFill>
          <p:spPr>
            <a:xfrm>
              <a:off x="869863" y="1012220"/>
              <a:ext cx="9431605" cy="503827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C7A250-E349-DC41-489B-CA00BF93CB89}"/>
                </a:ext>
              </a:extLst>
            </p:cNvPr>
            <p:cNvSpPr txBox="1"/>
            <p:nvPr/>
          </p:nvSpPr>
          <p:spPr>
            <a:xfrm>
              <a:off x="1485766" y="6012602"/>
              <a:ext cx="7995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tx2"/>
                  </a:solidFill>
                </a:rPr>
                <a:t>Stark, </a:t>
              </a:r>
              <a:r>
                <a:rPr lang="en-GB" sz="1400" dirty="0" err="1">
                  <a:solidFill>
                    <a:schemeClr val="tx2"/>
                  </a:solidFill>
                </a:rPr>
                <a:t>Grzelak</a:t>
              </a:r>
              <a:r>
                <a:rPr lang="en-GB" sz="1400" dirty="0">
                  <a:solidFill>
                    <a:schemeClr val="tx2"/>
                  </a:solidFill>
                </a:rPr>
                <a:t> and Hadfield, 2019 Nature Reviews Genetics 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809672-9A66-9B3A-A434-D0A8CC880A44}"/>
                </a:ext>
              </a:extLst>
            </p:cNvPr>
            <p:cNvSpPr/>
            <p:nvPr/>
          </p:nvSpPr>
          <p:spPr>
            <a:xfrm>
              <a:off x="1437774" y="3786769"/>
              <a:ext cx="8359701" cy="2263727"/>
            </a:xfrm>
            <a:prstGeom prst="rect">
              <a:avLst/>
            </a:prstGeom>
            <a:solidFill>
              <a:srgbClr val="FFFFFF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EC7514A-957B-443B-BDD1-091DA6557DEB}"/>
              </a:ext>
            </a:extLst>
          </p:cNvPr>
          <p:cNvSpPr txBox="1"/>
          <p:nvPr/>
        </p:nvSpPr>
        <p:spPr>
          <a:xfrm>
            <a:off x="5767766" y="1288295"/>
            <a:ext cx="656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QC</a:t>
            </a:r>
          </a:p>
        </p:txBody>
      </p:sp>
    </p:spTree>
    <p:extLst>
      <p:ext uri="{BB962C8B-B14F-4D97-AF65-F5344CB8AC3E}">
        <p14:creationId xmlns:p14="http://schemas.microsoft.com/office/powerpoint/2010/main" val="2528798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4D12D-0F47-863A-4003-2C131A90D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Quality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F1399-334E-1FB9-3A81-7EB60FBC6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00" y="1201159"/>
            <a:ext cx="5933800" cy="45000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Examine read quality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FastQC, MultiQC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Remove any adapter sequences , filter low quality reads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Trimmomatic, Cutadapt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Trimming and filtering poor quality bases/reads improves mapping rate</a:t>
            </a:r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5C8CED-6562-8F2E-EAE0-CABC96347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735" y="616220"/>
            <a:ext cx="3810330" cy="518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27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BD63E-6ADC-53E5-32DC-07C52917F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600" y="153313"/>
            <a:ext cx="10992000" cy="792000"/>
          </a:xfrm>
        </p:spPr>
        <p:txBody>
          <a:bodyPr/>
          <a:lstStyle/>
          <a:p>
            <a:r>
              <a:rPr lang="en-GB" dirty="0"/>
              <a:t>Mapping and quantification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3443B3-9CC1-57ED-2C13-A83123863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00" y="1201159"/>
            <a:ext cx="6022700" cy="45000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Aligning trimmed and filtered reads to reference sequence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Genome (splice-aware) or transcriptome.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GB" dirty="0">
              <a:solidFill>
                <a:schemeClr val="tx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Quantifying number of hits to each gene/transcript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solidFill>
                <a:schemeClr val="tx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FF2FF42-A36E-31DC-1C09-5755E53AE97C}"/>
              </a:ext>
            </a:extLst>
          </p:cNvPr>
          <p:cNvGrpSpPr/>
          <p:nvPr/>
        </p:nvGrpSpPr>
        <p:grpSpPr>
          <a:xfrm>
            <a:off x="6464300" y="1225743"/>
            <a:ext cx="4846740" cy="1491980"/>
            <a:chOff x="6311900" y="616221"/>
            <a:chExt cx="4846740" cy="149198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AE5E01-51D0-63F7-6678-086613E2BB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2595"/>
            <a:stretch/>
          </p:blipFill>
          <p:spPr>
            <a:xfrm>
              <a:off x="6311900" y="616221"/>
              <a:ext cx="4846740" cy="149198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319497-1759-E183-E7AD-DCBFB7767B97}"/>
                </a:ext>
              </a:extLst>
            </p:cNvPr>
            <p:cNvSpPr/>
            <p:nvPr/>
          </p:nvSpPr>
          <p:spPr>
            <a:xfrm>
              <a:off x="7912100" y="1943100"/>
              <a:ext cx="1727200" cy="165100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9FD77AA-356E-C3B2-1592-ED74186B7FB4}"/>
              </a:ext>
            </a:extLst>
          </p:cNvPr>
          <p:cNvGrpSpPr/>
          <p:nvPr/>
        </p:nvGrpSpPr>
        <p:grpSpPr>
          <a:xfrm>
            <a:off x="6464300" y="3349547"/>
            <a:ext cx="4846740" cy="1629953"/>
            <a:chOff x="6464300" y="4826000"/>
            <a:chExt cx="4846740" cy="162995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BDBDBBD-043B-209A-FBC2-9CE72084F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8212"/>
            <a:stretch/>
          </p:blipFill>
          <p:spPr>
            <a:xfrm>
              <a:off x="6464300" y="4826000"/>
              <a:ext cx="4846740" cy="162995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896127-7517-B4E7-EBCE-759DC6A2EC95}"/>
                </a:ext>
              </a:extLst>
            </p:cNvPr>
            <p:cNvSpPr/>
            <p:nvPr/>
          </p:nvSpPr>
          <p:spPr>
            <a:xfrm>
              <a:off x="7858970" y="6076950"/>
              <a:ext cx="2057400" cy="245382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D67DE27-EEDB-0EE8-0A63-9F2C2B0FA46C}"/>
              </a:ext>
            </a:extLst>
          </p:cNvPr>
          <p:cNvSpPr txBox="1"/>
          <p:nvPr/>
        </p:nvSpPr>
        <p:spPr>
          <a:xfrm rot="16200000">
            <a:off x="5734667" y="1822989"/>
            <a:ext cx="1089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Genome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00B40F-B034-CC37-0AA0-C1DD0D79D78E}"/>
              </a:ext>
            </a:extLst>
          </p:cNvPr>
          <p:cNvSpPr txBox="1"/>
          <p:nvPr/>
        </p:nvSpPr>
        <p:spPr>
          <a:xfrm rot="16200000">
            <a:off x="5412319" y="3864408"/>
            <a:ext cx="1734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Transcriptome</a:t>
            </a:r>
          </a:p>
        </p:txBody>
      </p:sp>
    </p:spTree>
    <p:extLst>
      <p:ext uri="{BB962C8B-B14F-4D97-AF65-F5344CB8AC3E}">
        <p14:creationId xmlns:p14="http://schemas.microsoft.com/office/powerpoint/2010/main" val="4143265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1614D-CE60-E797-5968-906D2AA9F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RNAseq data analysis steps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899A71A-8171-E4B7-3A34-4D980B308A2E}"/>
              </a:ext>
            </a:extLst>
          </p:cNvPr>
          <p:cNvGrpSpPr/>
          <p:nvPr/>
        </p:nvGrpSpPr>
        <p:grpSpPr>
          <a:xfrm>
            <a:off x="869863" y="774920"/>
            <a:ext cx="9431605" cy="5584166"/>
            <a:chOff x="869863" y="1012220"/>
            <a:chExt cx="9431605" cy="558416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0461EB5-8598-3042-EC8F-870BE00151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287"/>
            <a:stretch/>
          </p:blipFill>
          <p:spPr>
            <a:xfrm>
              <a:off x="869863" y="1012220"/>
              <a:ext cx="9431605" cy="503827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E01724-A9D8-3347-91A0-FA44E73B91EB}"/>
                </a:ext>
              </a:extLst>
            </p:cNvPr>
            <p:cNvSpPr txBox="1"/>
            <p:nvPr/>
          </p:nvSpPr>
          <p:spPr>
            <a:xfrm>
              <a:off x="1312146" y="6288609"/>
              <a:ext cx="7995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tx2"/>
                  </a:solidFill>
                </a:rPr>
                <a:t>Stark, </a:t>
              </a:r>
              <a:r>
                <a:rPr lang="en-GB" sz="1400" dirty="0" err="1">
                  <a:solidFill>
                    <a:schemeClr val="tx2"/>
                  </a:solidFill>
                </a:rPr>
                <a:t>Grzelak</a:t>
              </a:r>
              <a:r>
                <a:rPr lang="en-GB" sz="1400" dirty="0">
                  <a:solidFill>
                    <a:schemeClr val="tx2"/>
                  </a:solidFill>
                </a:rPr>
                <a:t> and Hadfield, 2019 Nature Reviews Genetics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94F005A-016F-0BFC-5565-9F3D7C87B063}"/>
                </a:ext>
              </a:extLst>
            </p:cNvPr>
            <p:cNvSpPr/>
            <p:nvPr/>
          </p:nvSpPr>
          <p:spPr>
            <a:xfrm>
              <a:off x="1399192" y="1012220"/>
              <a:ext cx="8359701" cy="2774549"/>
            </a:xfrm>
            <a:prstGeom prst="rect">
              <a:avLst/>
            </a:prstGeom>
            <a:solidFill>
              <a:srgbClr val="FFFFFF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ABDBB14-EEDD-F577-050F-EC42DBD70AEF}"/>
              </a:ext>
            </a:extLst>
          </p:cNvPr>
          <p:cNvSpPr txBox="1"/>
          <p:nvPr/>
        </p:nvSpPr>
        <p:spPr>
          <a:xfrm>
            <a:off x="5937599" y="3663368"/>
            <a:ext cx="3090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Exploratory data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32F913-667B-42CF-BD12-8517E6FCF0E1}"/>
              </a:ext>
            </a:extLst>
          </p:cNvPr>
          <p:cNvSpPr txBox="1"/>
          <p:nvPr/>
        </p:nvSpPr>
        <p:spPr>
          <a:xfrm>
            <a:off x="5937599" y="5747587"/>
            <a:ext cx="3090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Pathway/GO analysis</a:t>
            </a:r>
          </a:p>
        </p:txBody>
      </p:sp>
    </p:spTree>
    <p:extLst>
      <p:ext uri="{BB962C8B-B14F-4D97-AF65-F5344CB8AC3E}">
        <p14:creationId xmlns:p14="http://schemas.microsoft.com/office/powerpoint/2010/main" val="3259210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D457-A113-0B21-5E81-58498F168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Differential expression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5CF888-FC62-7000-D476-1B134069DB7D}"/>
              </a:ext>
            </a:extLst>
          </p:cNvPr>
          <p:cNvSpPr txBox="1"/>
          <p:nvPr/>
        </p:nvSpPr>
        <p:spPr>
          <a:xfrm>
            <a:off x="441600" y="1012220"/>
            <a:ext cx="39068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2"/>
                </a:solidFill>
              </a:rPr>
              <a:t>Which genes/transcripts are different between conditions?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2"/>
                </a:solidFill>
              </a:rPr>
              <a:t>Common tools include DESeq2, </a:t>
            </a:r>
            <a:r>
              <a:rPr lang="en-GB" sz="2400" dirty="0" err="1">
                <a:solidFill>
                  <a:schemeClr val="tx2"/>
                </a:solidFill>
              </a:rPr>
              <a:t>edgeR</a:t>
            </a:r>
            <a:r>
              <a:rPr lang="en-GB" sz="2400" dirty="0">
                <a:solidFill>
                  <a:schemeClr val="tx2"/>
                </a:solidFill>
              </a:rPr>
              <a:t> and </a:t>
            </a:r>
            <a:r>
              <a:rPr lang="en-GB" sz="2400" dirty="0" err="1">
                <a:solidFill>
                  <a:schemeClr val="tx2"/>
                </a:solidFill>
              </a:rPr>
              <a:t>limma</a:t>
            </a:r>
            <a:r>
              <a:rPr lang="en-GB" sz="2400" dirty="0">
                <a:solidFill>
                  <a:schemeClr val="tx2"/>
                </a:solidFill>
              </a:rPr>
              <a:t>/</a:t>
            </a:r>
            <a:r>
              <a:rPr lang="en-GB" sz="2400" dirty="0" err="1">
                <a:solidFill>
                  <a:schemeClr val="tx2"/>
                </a:solidFill>
              </a:rPr>
              <a:t>voom</a:t>
            </a:r>
            <a:r>
              <a:rPr lang="en-GB" sz="240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2"/>
              </a:solidFill>
            </a:endParaRP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88385953-1E3C-B3B6-A9F6-6916C269DA13}"/>
              </a:ext>
            </a:extLst>
          </p:cNvPr>
          <p:cNvSpPr/>
          <p:nvPr/>
        </p:nvSpPr>
        <p:spPr>
          <a:xfrm>
            <a:off x="5611467" y="2669862"/>
            <a:ext cx="4653280" cy="327338"/>
          </a:xfrm>
          <a:prstGeom prst="triangle">
            <a:avLst/>
          </a:prstGeom>
          <a:solidFill>
            <a:srgbClr val="44546A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E3E170-5EAC-3E1A-56B5-C6FFBAFCEE18}"/>
              </a:ext>
            </a:extLst>
          </p:cNvPr>
          <p:cNvSpPr/>
          <p:nvPr/>
        </p:nvSpPr>
        <p:spPr>
          <a:xfrm>
            <a:off x="5937600" y="3288474"/>
            <a:ext cx="3096610" cy="1845080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B25130-6F22-0FB6-3A0F-899E0AADD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248" y="3130121"/>
            <a:ext cx="4864684" cy="2596837"/>
          </a:xfrm>
          <a:prstGeom prst="rect">
            <a:avLst/>
          </a:prstGeom>
        </p:spPr>
      </p:pic>
      <p:pic>
        <p:nvPicPr>
          <p:cNvPr id="14" name="Picture 13" descr="A picture containing heart&#10;&#10;Description automatically generated">
            <a:extLst>
              <a:ext uri="{FF2B5EF4-FFF2-40B4-BE49-F238E27FC236}">
                <a16:creationId xmlns:a16="http://schemas.microsoft.com/office/drawing/2014/main" id="{DD69F2F3-02BD-EA80-D265-4B853125A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001" y="595712"/>
            <a:ext cx="4002078" cy="20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677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45B96-169C-5554-2D0A-0D17AC24C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Differential expression - Normalization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7B324B-21D2-68F8-24B3-A87A2D03DED5}"/>
              </a:ext>
            </a:extLst>
          </p:cNvPr>
          <p:cNvSpPr txBox="1"/>
          <p:nvPr/>
        </p:nvSpPr>
        <p:spPr>
          <a:xfrm>
            <a:off x="441600" y="1012220"/>
            <a:ext cx="63529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2"/>
                </a:solidFill>
              </a:rPr>
              <a:t>Post-mapping –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2"/>
                </a:solidFill>
              </a:rPr>
              <a:t>Count matrix representing number of reads originating from each gene/transcript.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2"/>
                </a:solidFill>
              </a:rPr>
              <a:t>Raw counts not comparable between samples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2"/>
                </a:solidFill>
              </a:rPr>
              <a:t>Sequencing depth and RNA composition differ.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0777C7C-A92D-D23E-2890-6D62361B12F1}"/>
              </a:ext>
            </a:extLst>
          </p:cNvPr>
          <p:cNvGrpSpPr/>
          <p:nvPr/>
        </p:nvGrpSpPr>
        <p:grpSpPr>
          <a:xfrm>
            <a:off x="7088790" y="1304925"/>
            <a:ext cx="4987322" cy="3778856"/>
            <a:chOff x="7088790" y="1304925"/>
            <a:chExt cx="4987322" cy="37788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90736E4-D107-021B-2459-03E7B389E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04087" y="1304925"/>
              <a:ext cx="4772025" cy="348615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9513D2B-DF97-7AA5-E558-CA2F5325CAC0}"/>
                </a:ext>
              </a:extLst>
            </p:cNvPr>
            <p:cNvSpPr/>
            <p:nvPr/>
          </p:nvSpPr>
          <p:spPr>
            <a:xfrm>
              <a:off x="7088790" y="3238701"/>
              <a:ext cx="3096610" cy="1845080"/>
            </a:xfrm>
            <a:prstGeom prst="rect">
              <a:avLst/>
            </a:prstGeom>
            <a:solidFill>
              <a:srgbClr val="FFFFFF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0CEA36-216F-2871-7D63-DA8760E0091C}"/>
              </a:ext>
            </a:extLst>
          </p:cNvPr>
          <p:cNvGrpSpPr/>
          <p:nvPr/>
        </p:nvGrpSpPr>
        <p:grpSpPr>
          <a:xfrm>
            <a:off x="7009797" y="574755"/>
            <a:ext cx="3977985" cy="2539635"/>
            <a:chOff x="7009797" y="574755"/>
            <a:chExt cx="3977985" cy="253963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CC0919E-27A0-E495-9454-2CC37B2B4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09797" y="843433"/>
              <a:ext cx="3977985" cy="227095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A1B269-B644-9CCC-A015-2818AD17F32A}"/>
                </a:ext>
              </a:extLst>
            </p:cNvPr>
            <p:cNvSpPr txBox="1"/>
            <p:nvPr/>
          </p:nvSpPr>
          <p:spPr>
            <a:xfrm>
              <a:off x="7722127" y="574755"/>
              <a:ext cx="2115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Sequencing depth 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E0CAB95-831E-1119-0047-FC50DEBB3C98}"/>
              </a:ext>
            </a:extLst>
          </p:cNvPr>
          <p:cNvGrpSpPr/>
          <p:nvPr/>
        </p:nvGrpSpPr>
        <p:grpSpPr>
          <a:xfrm>
            <a:off x="6794500" y="1047428"/>
            <a:ext cx="3939881" cy="4345094"/>
            <a:chOff x="6667154" y="3254128"/>
            <a:chExt cx="3939881" cy="434509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49B848B-5629-DA28-64D0-2261CE678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7154" y="3506927"/>
              <a:ext cx="3939881" cy="409229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F40A6BA-3BD0-5C3A-0060-CAF9D6F96834}"/>
                </a:ext>
              </a:extLst>
            </p:cNvPr>
            <p:cNvSpPr txBox="1"/>
            <p:nvPr/>
          </p:nvSpPr>
          <p:spPr>
            <a:xfrm>
              <a:off x="7605607" y="3254128"/>
              <a:ext cx="20629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RNA composition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132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8D25E-6CB9-E752-E7F3-80D0185BA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Differential expression - Unsupervised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4DA86-0CC5-2556-CE58-A14EC4FC7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00" y="1201159"/>
            <a:ext cx="5778225" cy="45000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Important to understand how similar/different samples are.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Also useful to examine data for outliers/confounding variables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Principal component analysis (PCA) is a useful tool for this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07F00-C019-BAC4-C57A-7DA46AFC0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375" y="4048736"/>
            <a:ext cx="4083334" cy="2520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A3CC38B-1C98-525E-FA25-48722970D51D}"/>
              </a:ext>
            </a:extLst>
          </p:cNvPr>
          <p:cNvGrpSpPr/>
          <p:nvPr/>
        </p:nvGrpSpPr>
        <p:grpSpPr>
          <a:xfrm>
            <a:off x="6647753" y="239004"/>
            <a:ext cx="5165122" cy="3536410"/>
            <a:chOff x="6910990" y="1254665"/>
            <a:chExt cx="5165122" cy="353641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C8D858-9D3F-DA81-A0D6-FBF803323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04087" y="1304925"/>
              <a:ext cx="4772025" cy="348615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B25F47E-CE5B-3217-E237-A9675679E6FF}"/>
                </a:ext>
              </a:extLst>
            </p:cNvPr>
            <p:cNvSpPr/>
            <p:nvPr/>
          </p:nvSpPr>
          <p:spPr>
            <a:xfrm>
              <a:off x="6910990" y="1254665"/>
              <a:ext cx="3096610" cy="1845080"/>
            </a:xfrm>
            <a:prstGeom prst="rect">
              <a:avLst/>
            </a:prstGeom>
            <a:solidFill>
              <a:srgbClr val="FFFFFF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579417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8C236-FDD4-44D9-3D1A-79284BA07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Differential expression – Identifying DEGs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529302-150B-BF2D-9617-27FA361AB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47" r="24079"/>
          <a:stretch/>
        </p:blipFill>
        <p:spPr>
          <a:xfrm>
            <a:off x="7229809" y="1127560"/>
            <a:ext cx="3904180" cy="46028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6B9962-2961-0049-7D0A-97524B54505B}"/>
              </a:ext>
            </a:extLst>
          </p:cNvPr>
          <p:cNvSpPr/>
          <p:nvPr/>
        </p:nvSpPr>
        <p:spPr>
          <a:xfrm>
            <a:off x="7089168" y="1098090"/>
            <a:ext cx="2573514" cy="2330910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0B7C8D-545B-E161-9A1D-4B81C7CE0ABD}"/>
              </a:ext>
            </a:extLst>
          </p:cNvPr>
          <p:cNvSpPr txBox="1"/>
          <p:nvPr/>
        </p:nvSpPr>
        <p:spPr>
          <a:xfrm>
            <a:off x="534255" y="1191802"/>
            <a:ext cx="581517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Using DESeq2 as an example, identification of DEGs can be split into 3 steps: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Apply statistical model (in this case a negative binomial model) to the raw counts for each gene.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Estimate Log2FC and shrink imprecise estimates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Identify differentially expressed genes using hypothesis testing (in this case a Wald test, with the null hypothesis that there is no difference in expression between groups.  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496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EF9A9-905A-29C1-2035-CDFBA1E63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 ontology/Enrichment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D6737-EEE6-A29A-9639-DA2711B18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00" y="1201159"/>
            <a:ext cx="5654400" cy="45000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After identifying DEGs assigning pathways or functions to groups of genes can help make sense of results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Three main types: Over-representation analysis, functional-class scoring and pathway topology.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Common tools include R-based tools such as </a:t>
            </a:r>
            <a:r>
              <a:rPr lang="en-GB" sz="2400" dirty="0" err="1"/>
              <a:t>clusterProfiler</a:t>
            </a:r>
            <a:r>
              <a:rPr lang="en-GB" sz="2400" dirty="0"/>
              <a:t> and </a:t>
            </a:r>
            <a:r>
              <a:rPr lang="en-GB" sz="2400" dirty="0" err="1"/>
              <a:t>enrichR</a:t>
            </a:r>
            <a:r>
              <a:rPr lang="en-GB" sz="2400" dirty="0"/>
              <a:t> or online tools, like GSEA or DAVID.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971EEAD-D7E2-16D5-D106-10C8B9DE787C}"/>
              </a:ext>
            </a:extLst>
          </p:cNvPr>
          <p:cNvGrpSpPr/>
          <p:nvPr/>
        </p:nvGrpSpPr>
        <p:grpSpPr>
          <a:xfrm>
            <a:off x="6691877" y="709804"/>
            <a:ext cx="4986604" cy="2816004"/>
            <a:chOff x="6691877" y="833094"/>
            <a:chExt cx="4986604" cy="281600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A2BCCBE-8644-99E9-4782-83339DB3B7D8}"/>
                </a:ext>
              </a:extLst>
            </p:cNvPr>
            <p:cNvGrpSpPr/>
            <p:nvPr/>
          </p:nvGrpSpPr>
          <p:grpSpPr>
            <a:xfrm>
              <a:off x="6763796" y="833094"/>
              <a:ext cx="3798037" cy="2429490"/>
              <a:chOff x="6763796" y="833094"/>
              <a:chExt cx="3798037" cy="242949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79B91FC-FC35-1302-238B-F410554B62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80285" y="833094"/>
                <a:ext cx="3681548" cy="2429490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7FF521E-ABF3-3394-3EC6-CDC0FD522B79}"/>
                  </a:ext>
                </a:extLst>
              </p:cNvPr>
              <p:cNvSpPr/>
              <p:nvPr/>
            </p:nvSpPr>
            <p:spPr>
              <a:xfrm>
                <a:off x="6976153" y="914400"/>
                <a:ext cx="256854" cy="3801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99A3DBA-0043-12B9-58F9-E1AB6D81901D}"/>
                  </a:ext>
                </a:extLst>
              </p:cNvPr>
              <p:cNvSpPr/>
              <p:nvPr/>
            </p:nvSpPr>
            <p:spPr>
              <a:xfrm>
                <a:off x="6763796" y="2618198"/>
                <a:ext cx="256854" cy="3801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E075CB1-7CFB-D9D2-7899-535E690D0ACF}"/>
                </a:ext>
              </a:extLst>
            </p:cNvPr>
            <p:cNvSpPr txBox="1"/>
            <p:nvPr/>
          </p:nvSpPr>
          <p:spPr>
            <a:xfrm>
              <a:off x="6691877" y="3341321"/>
              <a:ext cx="49866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tx2"/>
                  </a:solidFill>
                </a:rPr>
                <a:t>Sadler et al, 2020, Journal of Neuroscience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4B5AB1-C820-15B3-62F2-AEC9B27C55B7}"/>
              </a:ext>
            </a:extLst>
          </p:cNvPr>
          <p:cNvGrpSpPr/>
          <p:nvPr/>
        </p:nvGrpSpPr>
        <p:grpSpPr>
          <a:xfrm>
            <a:off x="6096000" y="928663"/>
            <a:ext cx="5672268" cy="5141325"/>
            <a:chOff x="6096000" y="928663"/>
            <a:chExt cx="5672268" cy="514132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3E296B0-DB9C-9946-0CDF-3756D3725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928663"/>
              <a:ext cx="5672268" cy="449999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E70A98-9ACE-FFC9-D4D7-CE68F3B1557C}"/>
                </a:ext>
              </a:extLst>
            </p:cNvPr>
            <p:cNvSpPr txBox="1"/>
            <p:nvPr/>
          </p:nvSpPr>
          <p:spPr>
            <a:xfrm>
              <a:off x="6227757" y="5546768"/>
              <a:ext cx="53409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tx2"/>
                  </a:solidFill>
                </a:rPr>
                <a:t>Source: https://hbctraining.github.io/Training-modules/DGE-functional-analysis/lessons/02_functional_analysis.html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639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4A0E8-ECF4-5144-7D04-686DA3D54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Lecture Outline</a:t>
            </a:r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6976EF4C-5A8A-2F1F-2036-A925DA1F2ED8}"/>
              </a:ext>
            </a:extLst>
          </p:cNvPr>
          <p:cNvSpPr/>
          <p:nvPr/>
        </p:nvSpPr>
        <p:spPr>
          <a:xfrm>
            <a:off x="441600" y="1306934"/>
            <a:ext cx="3151549" cy="720000"/>
          </a:xfrm>
          <a:prstGeom prst="homePlate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2"/>
                </a:solidFill>
              </a:rPr>
              <a:t>1.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E3719886-F57D-B988-4B8A-AB653E8DFD99}"/>
              </a:ext>
            </a:extLst>
          </p:cNvPr>
          <p:cNvSpPr/>
          <p:nvPr/>
        </p:nvSpPr>
        <p:spPr>
          <a:xfrm>
            <a:off x="441600" y="2447003"/>
            <a:ext cx="3151549" cy="720000"/>
          </a:xfrm>
          <a:prstGeom prst="homePlate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2"/>
                </a:solidFill>
              </a:rPr>
              <a:t>2.</a:t>
            </a: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7D2C9D22-EF9A-CDCC-A1EC-BAAD21B7FF64}"/>
              </a:ext>
            </a:extLst>
          </p:cNvPr>
          <p:cNvSpPr/>
          <p:nvPr/>
        </p:nvSpPr>
        <p:spPr>
          <a:xfrm>
            <a:off x="441600" y="3587072"/>
            <a:ext cx="3151549" cy="720000"/>
          </a:xfrm>
          <a:prstGeom prst="homePlate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2"/>
                </a:solidFill>
              </a:rPr>
              <a:t>3.</a:t>
            </a: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68056B95-BB2E-B6B2-F526-B157D3C664FB}"/>
              </a:ext>
            </a:extLst>
          </p:cNvPr>
          <p:cNvSpPr/>
          <p:nvPr/>
        </p:nvSpPr>
        <p:spPr>
          <a:xfrm>
            <a:off x="441600" y="4727141"/>
            <a:ext cx="3151549" cy="720000"/>
          </a:xfrm>
          <a:prstGeom prst="homePlate">
            <a:avLst/>
          </a:prstGeom>
          <a:solidFill>
            <a:schemeClr val="tx2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4.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68FD12-384D-C863-5E28-B5D202CD2D2E}"/>
              </a:ext>
            </a:extLst>
          </p:cNvPr>
          <p:cNvSpPr txBox="1"/>
          <p:nvPr/>
        </p:nvSpPr>
        <p:spPr>
          <a:xfrm>
            <a:off x="4125952" y="1341435"/>
            <a:ext cx="6924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Introduction to Computational biology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0858CF-F93D-DE83-F57E-90BE163ABE30}"/>
              </a:ext>
            </a:extLst>
          </p:cNvPr>
          <p:cNvSpPr txBox="1"/>
          <p:nvPr/>
        </p:nvSpPr>
        <p:spPr>
          <a:xfrm>
            <a:off x="4125952" y="2446835"/>
            <a:ext cx="6924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Introduction to the R programming language – theory and concepts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BBF112-61EB-7800-3776-191D7EFC8887}"/>
              </a:ext>
            </a:extLst>
          </p:cNvPr>
          <p:cNvSpPr txBox="1"/>
          <p:nvPr/>
        </p:nvSpPr>
        <p:spPr>
          <a:xfrm>
            <a:off x="4125952" y="3716240"/>
            <a:ext cx="6924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Introduction to RNAseq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424346-1043-6522-1DD8-F1FFB51E9987}"/>
              </a:ext>
            </a:extLst>
          </p:cNvPr>
          <p:cNvSpPr txBox="1"/>
          <p:nvPr/>
        </p:nvSpPr>
        <p:spPr>
          <a:xfrm>
            <a:off x="4125952" y="4856309"/>
            <a:ext cx="6924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Introduction to 16S rRNA sequencing</a:t>
            </a:r>
          </a:p>
        </p:txBody>
      </p:sp>
    </p:spTree>
    <p:extLst>
      <p:ext uri="{BB962C8B-B14F-4D97-AF65-F5344CB8AC3E}">
        <p14:creationId xmlns:p14="http://schemas.microsoft.com/office/powerpoint/2010/main" val="250591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5210D-CF62-42B5-8325-CA390E5A7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F2941-8698-2B15-3B4C-B07DBA84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Pre-course poll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Computational Biology &amp; R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solidFill>
                  <a:schemeClr val="tx2"/>
                </a:solidFill>
              </a:rPr>
              <a:t>15 min break </a:t>
            </a:r>
          </a:p>
          <a:p>
            <a:pPr lvl="1"/>
            <a:endParaRPr lang="en-GB" sz="1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NGS/</a:t>
            </a:r>
            <a:r>
              <a:rPr lang="en-GB" sz="2400" dirty="0" err="1"/>
              <a:t>RNAseq</a:t>
            </a:r>
            <a:endParaRPr lang="en-GB" sz="2400" dirty="0"/>
          </a:p>
          <a:p>
            <a:pPr lvl="1"/>
            <a:r>
              <a:rPr lang="en-GB" sz="2000" dirty="0">
                <a:solidFill>
                  <a:schemeClr val="tx2"/>
                </a:solidFill>
              </a:rPr>
              <a:t>- 15 min break </a:t>
            </a:r>
          </a:p>
          <a:p>
            <a:pPr lvl="1"/>
            <a:endParaRPr lang="en-GB" sz="2000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16S rRNA sequencing</a:t>
            </a:r>
            <a:endParaRPr lang="en-GB" sz="2400" dirty="0">
              <a:solidFill>
                <a:schemeClr val="tx2"/>
              </a:solidFill>
            </a:endParaRPr>
          </a:p>
          <a:p>
            <a:pPr lvl="1"/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36089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C6463-3B99-8558-7DD5-FCB2A573A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 processing and collection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C2164-D383-4A61-A3B1-217329FC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GB" dirty="0"/>
              <a:t>Experimental design/power analysis </a:t>
            </a:r>
          </a:p>
          <a:p>
            <a:pPr marL="514350" indent="-514350">
              <a:buAutoNum type="arabicPeriod"/>
            </a:pPr>
            <a:endParaRPr lang="en-GB" dirty="0"/>
          </a:p>
          <a:p>
            <a:pPr marL="514350" indent="-514350">
              <a:buAutoNum type="arabicPeriod"/>
            </a:pPr>
            <a:r>
              <a:rPr lang="en-GB" dirty="0"/>
              <a:t>Sample type, collection method &amp; storage </a:t>
            </a:r>
          </a:p>
          <a:p>
            <a:pPr marL="514350" indent="-514350">
              <a:buAutoNum type="arabicPeriod"/>
            </a:pPr>
            <a:endParaRPr lang="en-GB" dirty="0"/>
          </a:p>
          <a:p>
            <a:pPr marL="514350" indent="-514350">
              <a:buAutoNum type="arabicPeriod"/>
            </a:pPr>
            <a:r>
              <a:rPr lang="en-GB" dirty="0"/>
              <a:t>DNA extraction </a:t>
            </a:r>
          </a:p>
          <a:p>
            <a:pPr marL="514350" indent="-514350">
              <a:buAutoNum type="arabicPeriod"/>
            </a:pPr>
            <a:endParaRPr lang="en-GB" dirty="0"/>
          </a:p>
          <a:p>
            <a:pPr marL="514350" indent="-514350">
              <a:buAutoNum type="arabicPeriod"/>
            </a:pPr>
            <a:r>
              <a:rPr lang="en-GB" dirty="0"/>
              <a:t>Library preparation &amp; Sequencing/Sequencing method</a:t>
            </a:r>
          </a:p>
        </p:txBody>
      </p:sp>
    </p:spTree>
    <p:extLst>
      <p:ext uri="{BB962C8B-B14F-4D97-AF65-F5344CB8AC3E}">
        <p14:creationId xmlns:p14="http://schemas.microsoft.com/office/powerpoint/2010/main" val="31776298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C45C6-92E6-4940-A528-09F0E89E7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Profiling method - 16S vs Shotgun metagenomics</a:t>
            </a:r>
            <a:br>
              <a:rPr lang="de-DE" dirty="0"/>
            </a:br>
            <a:r>
              <a:rPr lang="de-DE" dirty="0"/>
              <a:t>	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23F4A-375C-425C-8A81-BFF8ED311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/>
              <a:t>16S rRNA sequencing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/>
              <a:t>Targeted PCR amplification and sequencing of the 16S ribosomal RNA gene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/>
              <a:t>Useful for discerning community level changes in structure or composition and generating hypotheses.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/>
              <a:t>Not useful for determining abundance of organisms in sample or looking at function.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1400" dirty="0"/>
          </a:p>
          <a:p>
            <a:pPr>
              <a:buFont typeface="Arial" panose="020B0604020202020204" pitchFamily="34" charset="0"/>
              <a:buChar char="•"/>
            </a:pPr>
            <a:endParaRPr lang="de-DE" sz="1400" dirty="0"/>
          </a:p>
          <a:p>
            <a:r>
              <a:rPr lang="de-DE" sz="2400" dirty="0"/>
              <a:t>Shotgun metagenomics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/>
              <a:t>Amplification and sequencing of all DNA in a sample.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/>
              <a:t>Useful for species/strain level identification, functional potential, better at measuring abundances (relative).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/>
              <a:t>Not useful for: true abundance, active function i.e. What genes are being actively transcribed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sz="2000" dirty="0">
              <a:solidFill>
                <a:schemeClr val="tx2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2"/>
              </a:solidFill>
            </a:endParaRPr>
          </a:p>
          <a:p>
            <a:endParaRPr lang="en-GB" dirty="0"/>
          </a:p>
        </p:txBody>
      </p:sp>
      <p:pic>
        <p:nvPicPr>
          <p:cNvPr id="4" name="Picture 2" descr="https://astrobiomike.github.io/images/amplicon-vs-metagenomics-split-overview.png">
            <a:extLst>
              <a:ext uri="{FF2B5EF4-FFF2-40B4-BE49-F238E27FC236}">
                <a16:creationId xmlns:a16="http://schemas.microsoft.com/office/drawing/2014/main" id="{B643E24D-6AA7-4BB1-A300-42CD706D9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035" y="1404053"/>
            <a:ext cx="5823856" cy="388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77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F06C0-FF8E-492F-903E-B343E8069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16S rRNA Sequencing - Principal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B7CF3B-7E63-F363-6E6C-CAF57F401D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0" r="11256"/>
          <a:stretch/>
        </p:blipFill>
        <p:spPr>
          <a:xfrm>
            <a:off x="6368090" y="1109609"/>
            <a:ext cx="5258831" cy="27686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AC4611-1B93-7C8A-8C0D-11490899B840}"/>
              </a:ext>
            </a:extLst>
          </p:cNvPr>
          <p:cNvSpPr txBox="1"/>
          <p:nvPr/>
        </p:nvSpPr>
        <p:spPr>
          <a:xfrm>
            <a:off x="565079" y="1109609"/>
            <a:ext cx="580301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2"/>
                </a:solidFill>
              </a:rPr>
              <a:t>Small ribosomal subunit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2"/>
                </a:solidFill>
              </a:rPr>
              <a:t>Composed of conserved and </a:t>
            </a:r>
            <a:r>
              <a:rPr lang="en-GB" sz="2400" dirty="0" err="1">
                <a:solidFill>
                  <a:schemeClr val="tx2"/>
                </a:solidFill>
              </a:rPr>
              <a:t>hypervariables</a:t>
            </a:r>
            <a:r>
              <a:rPr lang="en-GB" sz="2400" dirty="0">
                <a:solidFill>
                  <a:schemeClr val="tx2"/>
                </a:solidFill>
              </a:rPr>
              <a:t> (V) regions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Can be exploited be identify bacteria (and in some cases archaea)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2"/>
                </a:solidFill>
              </a:rPr>
              <a:t>Relatively inexpensive </a:t>
            </a:r>
          </a:p>
          <a:p>
            <a:endParaRPr lang="en-GB" sz="2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2"/>
                </a:solidFill>
              </a:rPr>
              <a:t>Short amplicon sequences ~150-500bp matched against database of full-length sequences to identify bacteria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Usually limited to family/genus level classification </a:t>
            </a:r>
          </a:p>
        </p:txBody>
      </p:sp>
    </p:spTree>
    <p:extLst>
      <p:ext uri="{BB962C8B-B14F-4D97-AF65-F5344CB8AC3E}">
        <p14:creationId xmlns:p14="http://schemas.microsoft.com/office/powerpoint/2010/main" val="1402939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B0D1-7A6D-4D72-BE17-46D028059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Library preparation and sequencing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286A4-5180-43DC-8FBA-D341AC302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00" y="1179000"/>
            <a:ext cx="5291380" cy="4500000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Primer/V region choice has a massive impact on resulting microbial community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Number of cycles used during PCR also impact composition/presence of artifacts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HiSeq and MiSeq most commonly used for 16S studies, HiSeq/Nextseq </a:t>
            </a:r>
            <a:r>
              <a:rPr lang="en-GB" dirty="0" err="1"/>
              <a:t>commly</a:t>
            </a:r>
            <a:r>
              <a:rPr lang="en-GB" dirty="0"/>
              <a:t> used in metagenomics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70625B-D366-AB34-02E9-FC748934129B}"/>
              </a:ext>
            </a:extLst>
          </p:cNvPr>
          <p:cNvGrpSpPr/>
          <p:nvPr/>
        </p:nvGrpSpPr>
        <p:grpSpPr>
          <a:xfrm>
            <a:off x="6236375" y="848040"/>
            <a:ext cx="4867652" cy="5347777"/>
            <a:chOff x="6236375" y="848040"/>
            <a:chExt cx="4867652" cy="534777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3ECCDB6-A7E8-140E-B055-11F6747F6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36375" y="848040"/>
              <a:ext cx="4867652" cy="5040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0093AA-A08E-BA51-8901-3FAA56658851}"/>
                </a:ext>
              </a:extLst>
            </p:cNvPr>
            <p:cNvSpPr txBox="1"/>
            <p:nvPr/>
          </p:nvSpPr>
          <p:spPr>
            <a:xfrm>
              <a:off x="6236375" y="5888040"/>
              <a:ext cx="45822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tx2"/>
                  </a:solidFill>
                </a:rPr>
                <a:t>Abellan-Schneyder et al 2021, </a:t>
              </a:r>
              <a:r>
                <a:rPr lang="en-GB" sz="1400" dirty="0" err="1">
                  <a:solidFill>
                    <a:schemeClr val="tx2"/>
                  </a:solidFill>
                </a:rPr>
                <a:t>mSphere</a:t>
              </a:r>
              <a:endParaRPr lang="en-GB" sz="14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61875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52165-8134-4C53-9D9A-56495C4A0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processing steps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02CED4-B83E-5F30-0D32-DC615487238F}"/>
              </a:ext>
            </a:extLst>
          </p:cNvPr>
          <p:cNvSpPr txBox="1"/>
          <p:nvPr/>
        </p:nvSpPr>
        <p:spPr>
          <a:xfrm>
            <a:off x="297951" y="1171254"/>
            <a:ext cx="41713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2"/>
                </a:solidFill>
              </a:rPr>
              <a:t>Like RNAseq raw data is delivered as FASTQ files.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2"/>
                </a:solidFill>
              </a:rPr>
              <a:t>QC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2"/>
                </a:solidFill>
              </a:rPr>
              <a:t>Denoising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2"/>
                </a:solidFill>
              </a:rPr>
              <a:t>Taxonomic assignment/Phylogenetic tree generation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2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142D7BC-B50F-54DF-75E4-ED39F99F2C84}"/>
              </a:ext>
            </a:extLst>
          </p:cNvPr>
          <p:cNvGrpSpPr/>
          <p:nvPr/>
        </p:nvGrpSpPr>
        <p:grpSpPr>
          <a:xfrm>
            <a:off x="4583811" y="770332"/>
            <a:ext cx="7541367" cy="5746596"/>
            <a:chOff x="4381099" y="557888"/>
            <a:chExt cx="7541367" cy="57465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163871-552D-48B1-A941-BC77B444140B}"/>
                </a:ext>
              </a:extLst>
            </p:cNvPr>
            <p:cNvSpPr txBox="1"/>
            <p:nvPr/>
          </p:nvSpPr>
          <p:spPr>
            <a:xfrm>
              <a:off x="4549564" y="5996707"/>
              <a:ext cx="44030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tx2"/>
                  </a:solidFill>
                </a:rPr>
                <a:t>Source: https://astrobiomike.github.io/amplicon/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B4BCDF-1422-49D5-0D31-2B5F05BE0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1099" y="557888"/>
              <a:ext cx="7541367" cy="52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59355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F761B-A210-4DDB-80A4-FF1499FB6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78785-AA15-4BCB-8FAB-6A30C6B42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00" y="1201159"/>
            <a:ext cx="5507137" cy="45000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Adapter/primer trimming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Truncate and filter low quality reads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Non-biological sequences/low quality bases interfere with taxonomic assignment.   </a:t>
            </a:r>
          </a:p>
        </p:txBody>
      </p:sp>
      <p:pic>
        <p:nvPicPr>
          <p:cNvPr id="6" name="Picture 5" descr="A picture containing screenshot, graphic design, design&#10;&#10;Description automatically generated">
            <a:extLst>
              <a:ext uri="{FF2B5EF4-FFF2-40B4-BE49-F238E27FC236}">
                <a16:creationId xmlns:a16="http://schemas.microsoft.com/office/drawing/2014/main" id="{7F5D0B98-AB38-1FBF-E3A3-1A54E744F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05362"/>
            <a:ext cx="580653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1910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BDC74-7CE2-4184-A37B-3E9CA5140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Denoising reads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9518E-EF84-45C1-8E7E-656250556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00" y="1201159"/>
            <a:ext cx="5164666" cy="4500000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Improves upon previous method of OTU clustering.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Sequences binned at 97% sequence identity.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Broadly speaking, most methods generate statistical models of error profiles, to identify and remove errors.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Generates real biological sequences, at single nucleotide resolution.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7482B6-2047-449D-BF22-8901E53D0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266" y="616220"/>
            <a:ext cx="6353387" cy="3389656"/>
          </a:xfrm>
          <a:prstGeom prst="rect">
            <a:avLst/>
          </a:prstGeom>
        </p:spPr>
      </p:pic>
      <p:pic>
        <p:nvPicPr>
          <p:cNvPr id="9" name="Picture 8" descr="A picture containing screenshot, clock, line&#10;&#10;Description automatically generated">
            <a:extLst>
              <a:ext uri="{FF2B5EF4-FFF2-40B4-BE49-F238E27FC236}">
                <a16:creationId xmlns:a16="http://schemas.microsoft.com/office/drawing/2014/main" id="{DA51DD52-511A-B3AC-CC0E-052AC9A04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2157" y="4252056"/>
            <a:ext cx="6922022" cy="147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386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5EAC5-C964-45E0-97E6-66B53968A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Taxonomic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91360-D7A0-4F0C-B3C6-37B821BF6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01" y="1201159"/>
            <a:ext cx="6493456" cy="4500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Post-denoising, ASVs assigned taxonomic classification to identify source of sequence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Widely used methods use ML models trained on curated full-length sequence database to classify unknowns.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Databases – SILVA, RDP, Greengenes2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Methods – DECIPHER, RDP-classifier, qiime2 feature-classifier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GB" dirty="0">
              <a:solidFill>
                <a:schemeClr val="tx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Resolution depends on length and database used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2"/>
                </a:solidFill>
              </a:rPr>
              <a:t>Assignments differ between databases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2"/>
                </a:solidFill>
              </a:rPr>
              <a:t>Some environments better represented than others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GB" dirty="0">
              <a:solidFill>
                <a:schemeClr val="tx2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5" name="Picture 4" descr="A picture containing screenshot, colorfulness, line, graphics&#10;&#10;Description automatically generated">
            <a:extLst>
              <a:ext uri="{FF2B5EF4-FFF2-40B4-BE49-F238E27FC236}">
                <a16:creationId xmlns:a16="http://schemas.microsoft.com/office/drawing/2014/main" id="{7E5F7297-C9DE-834B-78EB-A594C9D17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472" y="1694838"/>
            <a:ext cx="5557977" cy="377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317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4A0E8-ECF4-5144-7D04-686DA3D54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Outline</a:t>
            </a:r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6976EF4C-5A8A-2F1F-2036-A925DA1F2ED8}"/>
              </a:ext>
            </a:extLst>
          </p:cNvPr>
          <p:cNvSpPr/>
          <p:nvPr/>
        </p:nvSpPr>
        <p:spPr>
          <a:xfrm>
            <a:off x="441600" y="1306934"/>
            <a:ext cx="3151549" cy="720000"/>
          </a:xfrm>
          <a:prstGeom prst="homePlate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2"/>
                </a:solidFill>
              </a:rPr>
              <a:t>1.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E3719886-F57D-B988-4B8A-AB653E8DFD99}"/>
              </a:ext>
            </a:extLst>
          </p:cNvPr>
          <p:cNvSpPr/>
          <p:nvPr/>
        </p:nvSpPr>
        <p:spPr>
          <a:xfrm>
            <a:off x="441600" y="2447003"/>
            <a:ext cx="3151549" cy="720000"/>
          </a:xfrm>
          <a:prstGeom prst="homePlate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2"/>
                </a:solidFill>
              </a:rPr>
              <a:t>2.</a:t>
            </a: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7D2C9D22-EF9A-CDCC-A1EC-BAAD21B7FF64}"/>
              </a:ext>
            </a:extLst>
          </p:cNvPr>
          <p:cNvSpPr/>
          <p:nvPr/>
        </p:nvSpPr>
        <p:spPr>
          <a:xfrm>
            <a:off x="441600" y="3587072"/>
            <a:ext cx="3151549" cy="720000"/>
          </a:xfrm>
          <a:prstGeom prst="homePlate">
            <a:avLst/>
          </a:prstGeom>
          <a:solidFill>
            <a:schemeClr val="tx2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3.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51724-E9DD-45BC-8AF2-A77A539EFE54}"/>
              </a:ext>
            </a:extLst>
          </p:cNvPr>
          <p:cNvSpPr txBox="1"/>
          <p:nvPr/>
        </p:nvSpPr>
        <p:spPr>
          <a:xfrm>
            <a:off x="4125952" y="1436101"/>
            <a:ext cx="6924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Microbiome sample preparation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355759-FF91-495F-B221-F5A2CBE1E36E}"/>
              </a:ext>
            </a:extLst>
          </p:cNvPr>
          <p:cNvSpPr txBox="1"/>
          <p:nvPr/>
        </p:nvSpPr>
        <p:spPr>
          <a:xfrm>
            <a:off x="4125951" y="2576170"/>
            <a:ext cx="6924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Microbiome data processing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B309DD-56A7-4B8A-812A-275FC33471D6}"/>
              </a:ext>
            </a:extLst>
          </p:cNvPr>
          <p:cNvSpPr txBox="1"/>
          <p:nvPr/>
        </p:nvSpPr>
        <p:spPr>
          <a:xfrm>
            <a:off x="4125950" y="3716239"/>
            <a:ext cx="6924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solidFill>
                  <a:schemeClr val="tx2"/>
                </a:solidFill>
              </a:rPr>
              <a:t>Microbiome data analysis</a:t>
            </a:r>
            <a:endParaRPr lang="en-GB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43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68F94-3DD4-47BB-A64B-A520D822F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Normalisation – data transformations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D16DE-962D-4575-A3E5-0571F2C15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01" y="1201158"/>
            <a:ext cx="6935310" cy="4932513"/>
          </a:xfrm>
        </p:spPr>
        <p:txBody>
          <a:bodyPr>
            <a:normAutofit fontScale="70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DE" dirty="0"/>
              <a:t>Biologi</a:t>
            </a:r>
            <a:r>
              <a:rPr lang="en-GB" dirty="0"/>
              <a:t>c</a:t>
            </a:r>
            <a:r>
              <a:rPr lang="en-DE" dirty="0"/>
              <a:t>al and technical variation lead to different library sizes between samples. </a:t>
            </a:r>
            <a:endParaRPr lang="en-GB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Must be controlled for to </a:t>
            </a:r>
            <a:r>
              <a:rPr lang="en-DE" dirty="0">
                <a:solidFill>
                  <a:schemeClr val="tx2"/>
                </a:solidFill>
              </a:rPr>
              <a:t>limit erroneous conclusions</a:t>
            </a:r>
          </a:p>
          <a:p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Most commonly used methods are rarefaction or relative abundance.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Rarefaction discards data and not always recommended.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Other methods include minimum sum scaling (MSS).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Scaling of counts to a common factor e.g. lowest sum </a:t>
            </a:r>
          </a:p>
          <a:p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Many publications (though not all) now maintain that microbiome data is compositional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Relative information, summing to a constant e.g., 1 or 100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This has implications for how we normalise and analyse our data.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Log-ratio transforms (commonly CLR) used for normalisation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5" name="Content Placeholder 4" descr="Chart, bar chart, histogram&#10;&#10;Description automatically generated">
            <a:extLst>
              <a:ext uri="{FF2B5EF4-FFF2-40B4-BE49-F238E27FC236}">
                <a16:creationId xmlns:a16="http://schemas.microsoft.com/office/drawing/2014/main" id="{6D5FC8C7-7322-4143-4BF0-F99C409316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0" r="3585"/>
          <a:stretch/>
        </p:blipFill>
        <p:spPr>
          <a:xfrm>
            <a:off x="7376911" y="2135647"/>
            <a:ext cx="4505679" cy="3225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B9E5F8-09F4-17B3-DE3F-EAECDE9CF387}"/>
              </a:ext>
            </a:extLst>
          </p:cNvPr>
          <p:cNvSpPr txBox="1"/>
          <p:nvPr/>
        </p:nvSpPr>
        <p:spPr>
          <a:xfrm>
            <a:off x="8033755" y="1913195"/>
            <a:ext cx="1399822" cy="31155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/>
            <a:r>
              <a:rPr lang="en-DE" dirty="0">
                <a:solidFill>
                  <a:srgbClr val="23395E"/>
                </a:solidFill>
                <a:latin typeface="Arial" pitchFamily="34" charset="0"/>
                <a:cs typeface="Arial" pitchFamily="34" charset="0"/>
              </a:rPr>
              <a:t>Before normalisation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F484D4-84EA-FBE1-565C-34C982531AB0}"/>
              </a:ext>
            </a:extLst>
          </p:cNvPr>
          <p:cNvSpPr txBox="1"/>
          <p:nvPr/>
        </p:nvSpPr>
        <p:spPr>
          <a:xfrm>
            <a:off x="10450408" y="1950495"/>
            <a:ext cx="1399822" cy="31155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/>
            <a:r>
              <a:rPr lang="en-DE" dirty="0">
                <a:solidFill>
                  <a:srgbClr val="23395E"/>
                </a:solidFill>
                <a:latin typeface="Arial" pitchFamily="34" charset="0"/>
                <a:cs typeface="Arial" pitchFamily="34" charset="0"/>
              </a:rPr>
              <a:t>After normalisation </a:t>
            </a:r>
          </a:p>
        </p:txBody>
      </p:sp>
    </p:spTree>
    <p:extLst>
      <p:ext uri="{BB962C8B-B14F-4D97-AF65-F5344CB8AC3E}">
        <p14:creationId xmlns:p14="http://schemas.microsoft.com/office/powerpoint/2010/main" val="753914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4A0E8-ECF4-5144-7D04-686DA3D54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Lecture Outline</a:t>
            </a:r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6976EF4C-5A8A-2F1F-2036-A925DA1F2ED8}"/>
              </a:ext>
            </a:extLst>
          </p:cNvPr>
          <p:cNvSpPr/>
          <p:nvPr/>
        </p:nvSpPr>
        <p:spPr>
          <a:xfrm>
            <a:off x="441600" y="1306934"/>
            <a:ext cx="3151549" cy="720000"/>
          </a:xfrm>
          <a:prstGeom prst="homePlate">
            <a:avLst/>
          </a:prstGeom>
          <a:solidFill>
            <a:schemeClr val="tx2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1.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E3719886-F57D-B988-4B8A-AB653E8DFD99}"/>
              </a:ext>
            </a:extLst>
          </p:cNvPr>
          <p:cNvSpPr/>
          <p:nvPr/>
        </p:nvSpPr>
        <p:spPr>
          <a:xfrm>
            <a:off x="441600" y="2502333"/>
            <a:ext cx="3151549" cy="720000"/>
          </a:xfrm>
          <a:prstGeom prst="homePlate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2"/>
                </a:solidFill>
              </a:rPr>
              <a:t>2.</a:t>
            </a: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7D2C9D22-EF9A-CDCC-A1EC-BAAD21B7FF64}"/>
              </a:ext>
            </a:extLst>
          </p:cNvPr>
          <p:cNvSpPr/>
          <p:nvPr/>
        </p:nvSpPr>
        <p:spPr>
          <a:xfrm>
            <a:off x="441600" y="3587072"/>
            <a:ext cx="3151549" cy="720000"/>
          </a:xfrm>
          <a:prstGeom prst="homePlate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2"/>
                </a:solidFill>
              </a:rPr>
              <a:t>3.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A28355-8CEB-FEE1-8C80-813F27BC9790}"/>
              </a:ext>
            </a:extLst>
          </p:cNvPr>
          <p:cNvSpPr txBox="1"/>
          <p:nvPr/>
        </p:nvSpPr>
        <p:spPr>
          <a:xfrm>
            <a:off x="4125952" y="1341435"/>
            <a:ext cx="6924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Introduction to Computational biology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F2FB34-D9DF-30CD-27C0-DBD04769C4CC}"/>
              </a:ext>
            </a:extLst>
          </p:cNvPr>
          <p:cNvSpPr txBox="1"/>
          <p:nvPr/>
        </p:nvSpPr>
        <p:spPr>
          <a:xfrm>
            <a:off x="4125952" y="2446835"/>
            <a:ext cx="6924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Introduction to the R programming language – theory and concepts</a:t>
            </a: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68056B95-BB2E-B6B2-F526-B157D3C664FB}"/>
              </a:ext>
            </a:extLst>
          </p:cNvPr>
          <p:cNvSpPr/>
          <p:nvPr/>
        </p:nvSpPr>
        <p:spPr>
          <a:xfrm>
            <a:off x="441600" y="4727141"/>
            <a:ext cx="3151549" cy="720000"/>
          </a:xfrm>
          <a:prstGeom prst="homePlate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2"/>
                </a:solidFill>
              </a:rPr>
              <a:t>4.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BE80FB-AEA3-D643-8C8F-0123CC8900A5}"/>
              </a:ext>
            </a:extLst>
          </p:cNvPr>
          <p:cNvSpPr txBox="1"/>
          <p:nvPr/>
        </p:nvSpPr>
        <p:spPr>
          <a:xfrm>
            <a:off x="4125952" y="3716240"/>
            <a:ext cx="6924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Introduction to RNAseq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841C50-6545-EE0E-0664-526D8F01785D}"/>
              </a:ext>
            </a:extLst>
          </p:cNvPr>
          <p:cNvSpPr txBox="1"/>
          <p:nvPr/>
        </p:nvSpPr>
        <p:spPr>
          <a:xfrm>
            <a:off x="4125952" y="4856309"/>
            <a:ext cx="6924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Introduction to 16S rRNA sequencing</a:t>
            </a:r>
          </a:p>
        </p:txBody>
      </p:sp>
    </p:spTree>
    <p:extLst>
      <p:ext uri="{BB962C8B-B14F-4D97-AF65-F5344CB8AC3E}">
        <p14:creationId xmlns:p14="http://schemas.microsoft.com/office/powerpoint/2010/main" val="304525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5D7B5-B1CE-4C79-9D4B-5F69FEBB0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Diversity metrics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238EE-1694-4AA7-BB06-F57553579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00" y="1201159"/>
            <a:ext cx="5134252" cy="45000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DE" dirty="0"/>
              <a:t>Community </a:t>
            </a:r>
            <a:r>
              <a:rPr lang="en-GB" dirty="0"/>
              <a:t>level</a:t>
            </a:r>
            <a:endParaRPr lang="en-DE" dirty="0"/>
          </a:p>
          <a:p>
            <a:pPr>
              <a:buFont typeface="Arial" panose="020B0604020202020204" pitchFamily="34" charset="0"/>
              <a:buChar char="•"/>
            </a:pPr>
            <a:endParaRPr lang="en-DE" dirty="0"/>
          </a:p>
          <a:p>
            <a:pPr>
              <a:buFont typeface="Arial" panose="020B0604020202020204" pitchFamily="34" charset="0"/>
              <a:buChar char="•"/>
            </a:pPr>
            <a:r>
              <a:rPr lang="en-DE" dirty="0"/>
              <a:t>Alpha diversity – within sample, how many different species are present? </a:t>
            </a:r>
          </a:p>
          <a:p>
            <a:pPr>
              <a:buFont typeface="Arial" panose="020B0604020202020204" pitchFamily="34" charset="0"/>
              <a:buChar char="•"/>
            </a:pPr>
            <a:endParaRPr lang="en-DE" dirty="0"/>
          </a:p>
          <a:p>
            <a:pPr>
              <a:buFont typeface="Arial" panose="020B0604020202020204" pitchFamily="34" charset="0"/>
              <a:buChar char="•"/>
            </a:pPr>
            <a:r>
              <a:rPr lang="en-DE" dirty="0"/>
              <a:t>Beta-diversity – between samples, how does the composition of species differ among samples? </a:t>
            </a:r>
          </a:p>
          <a:p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16EF161-950C-4C72-9397-D8C88BB36D62}"/>
              </a:ext>
            </a:extLst>
          </p:cNvPr>
          <p:cNvGrpSpPr/>
          <p:nvPr/>
        </p:nvGrpSpPr>
        <p:grpSpPr>
          <a:xfrm>
            <a:off x="5823651" y="1201159"/>
            <a:ext cx="5715012" cy="4044704"/>
            <a:chOff x="4840099" y="1406648"/>
            <a:chExt cx="5715012" cy="4044704"/>
          </a:xfrm>
        </p:grpSpPr>
        <p:pic>
          <p:nvPicPr>
            <p:cNvPr id="6" name="Picture 5" descr="Diagram&#10;&#10;Description automatically generated">
              <a:extLst>
                <a:ext uri="{FF2B5EF4-FFF2-40B4-BE49-F238E27FC236}">
                  <a16:creationId xmlns:a16="http://schemas.microsoft.com/office/drawing/2014/main" id="{FBAC558A-8ABE-4746-BEB7-FB073389A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0099" y="1406648"/>
              <a:ext cx="5715012" cy="4044704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36526B3-9724-4287-9BC8-963066D7F2C4}"/>
                </a:ext>
              </a:extLst>
            </p:cNvPr>
            <p:cNvCxnSpPr/>
            <p:nvPr/>
          </p:nvCxnSpPr>
          <p:spPr>
            <a:xfrm>
              <a:off x="7349068" y="3702756"/>
              <a:ext cx="1332089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72260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26694-AB14-404F-B209-E94B1B3E7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Differential Abundance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3745B-615A-4FAD-B103-02795CAA4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00" y="1201159"/>
            <a:ext cx="5203826" cy="45000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DE" dirty="0"/>
              <a:t>Which individual species differ between samples? </a:t>
            </a:r>
          </a:p>
          <a:p>
            <a:pPr>
              <a:buFont typeface="Arial" panose="020B0604020202020204" pitchFamily="34" charset="0"/>
              <a:buChar char="•"/>
            </a:pPr>
            <a:endParaRPr lang="en-DE" dirty="0"/>
          </a:p>
          <a:p>
            <a:pPr>
              <a:buFont typeface="Arial" panose="020B0604020202020204" pitchFamily="34" charset="0"/>
              <a:buChar char="•"/>
            </a:pPr>
            <a:r>
              <a:rPr lang="en-DE" dirty="0"/>
              <a:t>In this example, the purple species is enriched in stroke and yellow species is depleted.  </a:t>
            </a:r>
          </a:p>
          <a:p>
            <a:endParaRPr lang="en-GB" dirty="0"/>
          </a:p>
        </p:txBody>
      </p: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9BE0E083-AF9D-4253-A3B9-B7E74A1490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3" t="4718" r="20741" b="15194"/>
          <a:stretch/>
        </p:blipFill>
        <p:spPr>
          <a:xfrm>
            <a:off x="6241915" y="952585"/>
            <a:ext cx="5108676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2028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Any questions? </a:t>
            </a:r>
            <a:endParaRPr lang="de-DE" dirty="0"/>
          </a:p>
        </p:txBody>
      </p:sp>
      <p:sp>
        <p:nvSpPr>
          <p:cNvPr id="18" name="Textfeld 3">
            <a:extLst>
              <a:ext uri="{FF2B5EF4-FFF2-40B4-BE49-F238E27FC236}">
                <a16:creationId xmlns:a16="http://schemas.microsoft.com/office/drawing/2014/main" id="{BB403C37-5C1E-4863-90E3-CC9012A6606F}"/>
              </a:ext>
            </a:extLst>
          </p:cNvPr>
          <p:cNvSpPr txBox="1"/>
          <p:nvPr/>
        </p:nvSpPr>
        <p:spPr>
          <a:xfrm>
            <a:off x="1817914" y="1197429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endParaRPr lang="de-DE" sz="2000" dirty="0">
              <a:solidFill>
                <a:srgbClr val="23395E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789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AFF4-75C0-4B1E-E54F-93B6C77A6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computational biology and why is it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AE231-DDD9-C346-A05F-D75C2A0B1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128" y="827177"/>
            <a:ext cx="6604813" cy="520364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Computational biology –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Analysis of complex, high-dimensional biological data.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Discovery of new biological insights.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Comp. bio vs bioinformatics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bioinformatics mostly focused on software and algorithm development</a:t>
            </a:r>
          </a:p>
          <a:p>
            <a:pPr lvl="1"/>
            <a:endParaRPr lang="en-GB" sz="2000" dirty="0">
              <a:solidFill>
                <a:schemeClr val="tx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Complex omics datasets increasingly common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Rare to see papers without some sort of NGS/mass spec dataset.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Need for people who can understand and extract insights from these datasets. </a:t>
            </a:r>
          </a:p>
          <a:p>
            <a:pPr lvl="1"/>
            <a:endParaRPr lang="en-GB" sz="2000" dirty="0">
              <a:solidFill>
                <a:schemeClr val="tx2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7363602-CC88-E19E-3341-60DBCB59125F}"/>
              </a:ext>
            </a:extLst>
          </p:cNvPr>
          <p:cNvGrpSpPr/>
          <p:nvPr/>
        </p:nvGrpSpPr>
        <p:grpSpPr>
          <a:xfrm>
            <a:off x="6599239" y="1610742"/>
            <a:ext cx="5592761" cy="3701665"/>
            <a:chOff x="5937599" y="1448814"/>
            <a:chExt cx="5592761" cy="370166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7187C08-B6D9-9764-CA1E-68404BBB8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7600" y="1448814"/>
              <a:ext cx="5398160" cy="3240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AE63A73-F315-7594-FE9E-01B2B4FC8357}"/>
                </a:ext>
              </a:extLst>
            </p:cNvPr>
            <p:cNvSpPr txBox="1"/>
            <p:nvPr/>
          </p:nvSpPr>
          <p:spPr>
            <a:xfrm>
              <a:off x="5937599" y="4688814"/>
              <a:ext cx="55927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</a:rPr>
                <a:t>Source: https://www.genome.gov/about-genomics/fact-sheets/Sequencing-Human-Genome-cost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8B596DA-F8D8-2B6D-2630-C3F70B67E856}"/>
              </a:ext>
            </a:extLst>
          </p:cNvPr>
          <p:cNvGrpSpPr/>
          <p:nvPr/>
        </p:nvGrpSpPr>
        <p:grpSpPr>
          <a:xfrm>
            <a:off x="6630802" y="1610742"/>
            <a:ext cx="5690062" cy="3636515"/>
            <a:chOff x="5840298" y="2278744"/>
            <a:chExt cx="5690062" cy="363651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9F6F130-097E-6852-79E6-74DDCC46D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0298" y="2278744"/>
              <a:ext cx="5396314" cy="3240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0F5D3D-75A8-8A43-1335-9BF1CCEF5CE1}"/>
                </a:ext>
              </a:extLst>
            </p:cNvPr>
            <p:cNvSpPr txBox="1"/>
            <p:nvPr/>
          </p:nvSpPr>
          <p:spPr>
            <a:xfrm>
              <a:off x="5937599" y="5638260"/>
              <a:ext cx="55927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 err="1">
                  <a:solidFill>
                    <a:schemeClr val="tx2"/>
                  </a:solidFill>
                </a:rPr>
                <a:t>Koonin</a:t>
              </a:r>
              <a:r>
                <a:rPr lang="en-GB" sz="1200" dirty="0">
                  <a:solidFill>
                    <a:schemeClr val="tx2"/>
                  </a:solidFill>
                </a:rPr>
                <a:t>, Makarova and Wolf, Trends in Microbiology, 2021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534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E7675-BF52-52F3-1EFF-DA75D0A4E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skills are required?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DCBB-B2B1-799A-0C4B-3B0EAF21F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00" y="1201159"/>
            <a:ext cx="7130078" cy="45000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Programming/Data wrangling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Required for data processing, analysis and visualisation.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High-performance computing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Some datasets may be too large or use too much resources for a normal laptop/desktop PC.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Statistics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At least some understanding of applied statistics </a:t>
            </a:r>
            <a:endParaRPr lang="en-GB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Domain knowledge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Understanding of the underlying biology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23989C5-B0D0-0884-6AF6-8297E343AE25}"/>
              </a:ext>
            </a:extLst>
          </p:cNvPr>
          <p:cNvSpPr/>
          <p:nvPr/>
        </p:nvSpPr>
        <p:spPr>
          <a:xfrm>
            <a:off x="8730318" y="1288274"/>
            <a:ext cx="2160000" cy="2160000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B7E5EF-845A-0E22-3E39-DEFBA728159F}"/>
              </a:ext>
            </a:extLst>
          </p:cNvPr>
          <p:cNvSpPr/>
          <p:nvPr/>
        </p:nvSpPr>
        <p:spPr>
          <a:xfrm>
            <a:off x="8138299" y="2138128"/>
            <a:ext cx="2160000" cy="2160000"/>
          </a:xfrm>
          <a:prstGeom prst="ellipse">
            <a:avLst/>
          </a:prstGeom>
          <a:solidFill>
            <a:schemeClr val="accent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177E451-8C7D-9643-5A74-BFC5FE52F014}"/>
              </a:ext>
            </a:extLst>
          </p:cNvPr>
          <p:cNvSpPr/>
          <p:nvPr/>
        </p:nvSpPr>
        <p:spPr>
          <a:xfrm>
            <a:off x="9322336" y="2151151"/>
            <a:ext cx="2160000" cy="2160000"/>
          </a:xfrm>
          <a:prstGeom prst="ellipse">
            <a:avLst/>
          </a:prstGeom>
          <a:solidFill>
            <a:schemeClr val="bg2">
              <a:lumMod val="2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326A80-1013-CF92-F373-F1E907E40774}"/>
              </a:ext>
            </a:extLst>
          </p:cNvPr>
          <p:cNvSpPr txBox="1"/>
          <p:nvPr/>
        </p:nvSpPr>
        <p:spPr>
          <a:xfrm>
            <a:off x="9108130" y="1643026"/>
            <a:ext cx="1261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Stats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DC322A-46F3-B76E-DAC1-9AA5D7467D74}"/>
              </a:ext>
            </a:extLst>
          </p:cNvPr>
          <p:cNvSpPr txBox="1"/>
          <p:nvPr/>
        </p:nvSpPr>
        <p:spPr>
          <a:xfrm>
            <a:off x="8547232" y="2254985"/>
            <a:ext cx="1261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Biostats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9EC6B3-876F-CA9E-D120-5E6649D920C6}"/>
              </a:ext>
            </a:extLst>
          </p:cNvPr>
          <p:cNvSpPr txBox="1"/>
          <p:nvPr/>
        </p:nvSpPr>
        <p:spPr>
          <a:xfrm>
            <a:off x="9045704" y="2674478"/>
            <a:ext cx="1525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Bioinformatics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5AA91B-F795-C77A-610E-D35B6900B513}"/>
              </a:ext>
            </a:extLst>
          </p:cNvPr>
          <p:cNvSpPr txBox="1"/>
          <p:nvPr/>
        </p:nvSpPr>
        <p:spPr>
          <a:xfrm>
            <a:off x="8993430" y="3448274"/>
            <a:ext cx="1525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Comp. biology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85D9A8-802D-1B88-6F2B-3CEF8487C73A}"/>
              </a:ext>
            </a:extLst>
          </p:cNvPr>
          <p:cNvSpPr txBox="1"/>
          <p:nvPr/>
        </p:nvSpPr>
        <p:spPr>
          <a:xfrm>
            <a:off x="7890607" y="3137099"/>
            <a:ext cx="1525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Biology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7A2A01-344F-A410-F90B-3E2DABDCAFA4}"/>
              </a:ext>
            </a:extLst>
          </p:cNvPr>
          <p:cNvSpPr txBox="1"/>
          <p:nvPr/>
        </p:nvSpPr>
        <p:spPr>
          <a:xfrm>
            <a:off x="10059531" y="3137099"/>
            <a:ext cx="1525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Comp. sci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3D0270-40B2-B62D-D751-C76283F773A9}"/>
              </a:ext>
            </a:extLst>
          </p:cNvPr>
          <p:cNvSpPr txBox="1"/>
          <p:nvPr/>
        </p:nvSpPr>
        <p:spPr>
          <a:xfrm>
            <a:off x="9738685" y="2131476"/>
            <a:ext cx="1525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Data </a:t>
            </a:r>
          </a:p>
          <a:p>
            <a:pPr algn="ctr"/>
            <a:r>
              <a:rPr lang="en-GB" sz="1600" dirty="0">
                <a:solidFill>
                  <a:schemeClr val="bg1"/>
                </a:solidFill>
              </a:rPr>
              <a:t>science</a:t>
            </a:r>
          </a:p>
        </p:txBody>
      </p:sp>
    </p:spTree>
    <p:extLst>
      <p:ext uri="{BB962C8B-B14F-4D97-AF65-F5344CB8AC3E}">
        <p14:creationId xmlns:p14="http://schemas.microsoft.com/office/powerpoint/2010/main" val="5832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5" presetClass="emph" presetSubtype="0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5" presetClass="emph" presetSubtype="0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01349-EB6F-527D-AADA-6A0B0FE5C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600" y="153312"/>
            <a:ext cx="10992000" cy="792000"/>
          </a:xfrm>
        </p:spPr>
        <p:txBody>
          <a:bodyPr/>
          <a:lstStyle/>
          <a:p>
            <a:r>
              <a:rPr lang="en-GB" dirty="0"/>
              <a:t>Omics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0C46B-1573-42DA-FCE1-D8E4F1203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599" y="1201159"/>
            <a:ext cx="5067655" cy="45000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Omics</a:t>
            </a:r>
            <a:r>
              <a:rPr lang="en-GB" sz="2000" dirty="0"/>
              <a:t>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High throughput </a:t>
            </a:r>
          </a:p>
          <a:p>
            <a:pPr marL="914400" lvl="1" indent="-4572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Measurement of all or as many as possible molecules of a given biomolecule (e.g., DNA, proteins, metabolites). </a:t>
            </a:r>
          </a:p>
          <a:p>
            <a:pPr marL="457200" indent="-4572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2400" dirty="0"/>
              <a:t>Measurements performed using high-throughput instruments </a:t>
            </a:r>
          </a:p>
          <a:p>
            <a:pPr marL="914400" lvl="1" indent="-4572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E.g., Sequencers, Mass spec   </a:t>
            </a:r>
          </a:p>
          <a:p>
            <a:pPr marL="914400" lvl="1" indent="-4572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Generally, yield large, multi-dimensional datasets.  		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1B53654-C818-280D-EC46-C984B01CCD13}"/>
              </a:ext>
            </a:extLst>
          </p:cNvPr>
          <p:cNvGrpSpPr/>
          <p:nvPr/>
        </p:nvGrpSpPr>
        <p:grpSpPr>
          <a:xfrm>
            <a:off x="5702425" y="1686809"/>
            <a:ext cx="5731175" cy="3818917"/>
            <a:chOff x="5012353" y="1156841"/>
            <a:chExt cx="6413077" cy="423699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15B1CF9-6C09-1E2A-BB07-65B46417D6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7249" r="8171"/>
            <a:stretch/>
          </p:blipFill>
          <p:spPr>
            <a:xfrm>
              <a:off x="5012353" y="1156841"/>
              <a:ext cx="6413077" cy="3960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C1A81BC-B3BB-3046-EA58-154AAEFAE915}"/>
                </a:ext>
              </a:extLst>
            </p:cNvPr>
            <p:cNvSpPr txBox="1"/>
            <p:nvPr/>
          </p:nvSpPr>
          <p:spPr>
            <a:xfrm>
              <a:off x="5012353" y="5116841"/>
              <a:ext cx="54153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Source: https://comics.dcv.fct.unl.pt/resources/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50B9EE2-15EA-4709-FE33-D0463288F779}"/>
              </a:ext>
            </a:extLst>
          </p:cNvPr>
          <p:cNvSpPr txBox="1"/>
          <p:nvPr/>
        </p:nvSpPr>
        <p:spPr>
          <a:xfrm rot="5400000">
            <a:off x="10529046" y="3232181"/>
            <a:ext cx="2564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Computational biology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192A9D00-1CB6-1BBD-88AE-579084C67ED8}"/>
              </a:ext>
            </a:extLst>
          </p:cNvPr>
          <p:cNvSpPr/>
          <p:nvPr/>
        </p:nvSpPr>
        <p:spPr>
          <a:xfrm>
            <a:off x="11351941" y="1882554"/>
            <a:ext cx="274830" cy="3068587"/>
          </a:xfrm>
          <a:prstGeom prst="rightBrac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296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E21E310-78A7-88D9-EF80-137118DC67C0}"/>
              </a:ext>
            </a:extLst>
          </p:cNvPr>
          <p:cNvGrpSpPr/>
          <p:nvPr/>
        </p:nvGrpSpPr>
        <p:grpSpPr>
          <a:xfrm>
            <a:off x="7540564" y="354195"/>
            <a:ext cx="4839513" cy="6099493"/>
            <a:chOff x="7540564" y="354195"/>
            <a:chExt cx="4839513" cy="609949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826B02-61F3-5DF9-65B3-CBB1C69B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40564" y="354195"/>
              <a:ext cx="3370591" cy="571395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A20D468-2743-CD47-E076-C4D635330313}"/>
                </a:ext>
              </a:extLst>
            </p:cNvPr>
            <p:cNvSpPr txBox="1"/>
            <p:nvPr/>
          </p:nvSpPr>
          <p:spPr>
            <a:xfrm>
              <a:off x="7540564" y="6176689"/>
              <a:ext cx="48395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0" i="0" dirty="0" err="1">
                  <a:solidFill>
                    <a:srgbClr val="252525"/>
                  </a:solidFill>
                  <a:effectLst/>
                  <a:latin typeface="Roboto" panose="02000000000000000000" pitchFamily="2" charset="0"/>
                </a:rPr>
                <a:t>Cieślik</a:t>
              </a:r>
              <a:r>
                <a:rPr lang="en-GB" sz="1200" b="0" i="0" dirty="0">
                  <a:solidFill>
                    <a:srgbClr val="252525"/>
                  </a:solidFill>
                  <a:effectLst/>
                  <a:latin typeface="Roboto" panose="02000000000000000000" pitchFamily="2" charset="0"/>
                </a:rPr>
                <a:t> and </a:t>
              </a:r>
              <a:r>
                <a:rPr lang="en-GB" sz="1200" b="0" i="0" dirty="0" err="1">
                  <a:solidFill>
                    <a:srgbClr val="252525"/>
                  </a:solidFill>
                  <a:effectLst/>
                  <a:latin typeface="Roboto" panose="02000000000000000000" pitchFamily="2" charset="0"/>
                </a:rPr>
                <a:t>Chinnaiyan</a:t>
              </a:r>
              <a:r>
                <a:rPr lang="en-GB" sz="1200" b="0" i="0" dirty="0">
                  <a:solidFill>
                    <a:srgbClr val="252525"/>
                  </a:solidFill>
                  <a:effectLst/>
                  <a:latin typeface="Roboto" panose="02000000000000000000" pitchFamily="2" charset="0"/>
                </a:rPr>
                <a:t> 2017, Nature Reviews Genetics</a:t>
              </a:r>
              <a:endParaRPr lang="en-GB" sz="12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33F568E-C602-7A5B-EF7B-FE93EE927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Transcriptomics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6E9D2-1B66-5D01-BF1B-320B1895B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00" y="1201159"/>
            <a:ext cx="6416400" cy="45000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Relative quantification of mRNA levels (reverse transcribed into cDNA) in biological samples.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High-throughput sequencing (HTS), RNAseq currently main method but previously microarrays were used.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Single-cell RNAseq also now common, enabling measurement of transcriptome at single-cell level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5D436AF-DFDA-2107-8112-EA5849C459D3}"/>
              </a:ext>
            </a:extLst>
          </p:cNvPr>
          <p:cNvSpPr/>
          <p:nvPr/>
        </p:nvSpPr>
        <p:spPr>
          <a:xfrm>
            <a:off x="7486650" y="2895600"/>
            <a:ext cx="635000" cy="2222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D22B758-FCBF-7556-D101-C649755D902A}"/>
              </a:ext>
            </a:extLst>
          </p:cNvPr>
          <p:cNvSpPr/>
          <p:nvPr/>
        </p:nvSpPr>
        <p:spPr>
          <a:xfrm>
            <a:off x="7874000" y="4152900"/>
            <a:ext cx="635000" cy="2222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9CAF87-6352-04D0-80DC-0281461DA46A}"/>
              </a:ext>
            </a:extLst>
          </p:cNvPr>
          <p:cNvSpPr/>
          <p:nvPr/>
        </p:nvSpPr>
        <p:spPr>
          <a:xfrm>
            <a:off x="7486650" y="4869225"/>
            <a:ext cx="635000" cy="2222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383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4A0E8-ECF4-5144-7D04-686DA3D54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Lecture Outline</a:t>
            </a:r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6976EF4C-5A8A-2F1F-2036-A925DA1F2ED8}"/>
              </a:ext>
            </a:extLst>
          </p:cNvPr>
          <p:cNvSpPr/>
          <p:nvPr/>
        </p:nvSpPr>
        <p:spPr>
          <a:xfrm>
            <a:off x="441600" y="1306934"/>
            <a:ext cx="3151549" cy="720000"/>
          </a:xfrm>
          <a:prstGeom prst="homePlate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2"/>
                </a:solidFill>
              </a:rPr>
              <a:t>1.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E3719886-F57D-B988-4B8A-AB653E8DFD99}"/>
              </a:ext>
            </a:extLst>
          </p:cNvPr>
          <p:cNvSpPr/>
          <p:nvPr/>
        </p:nvSpPr>
        <p:spPr>
          <a:xfrm>
            <a:off x="441600" y="2447003"/>
            <a:ext cx="3151549" cy="720000"/>
          </a:xfrm>
          <a:prstGeom prst="homePlate">
            <a:avLst/>
          </a:prstGeom>
          <a:solidFill>
            <a:schemeClr val="tx2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2.</a:t>
            </a: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7D2C9D22-EF9A-CDCC-A1EC-BAAD21B7FF64}"/>
              </a:ext>
            </a:extLst>
          </p:cNvPr>
          <p:cNvSpPr/>
          <p:nvPr/>
        </p:nvSpPr>
        <p:spPr>
          <a:xfrm>
            <a:off x="441600" y="3587072"/>
            <a:ext cx="3151549" cy="720000"/>
          </a:xfrm>
          <a:prstGeom prst="homePlate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2"/>
                </a:solidFill>
              </a:rPr>
              <a:t>3.</a:t>
            </a: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68056B95-BB2E-B6B2-F526-B157D3C664FB}"/>
              </a:ext>
            </a:extLst>
          </p:cNvPr>
          <p:cNvSpPr/>
          <p:nvPr/>
        </p:nvSpPr>
        <p:spPr>
          <a:xfrm>
            <a:off x="441600" y="4727141"/>
            <a:ext cx="3151549" cy="720000"/>
          </a:xfrm>
          <a:prstGeom prst="homePlate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2"/>
                </a:solidFill>
              </a:rPr>
              <a:t>4.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75C84B-2C67-EEDC-20C6-279C75C429C8}"/>
              </a:ext>
            </a:extLst>
          </p:cNvPr>
          <p:cNvSpPr txBox="1"/>
          <p:nvPr/>
        </p:nvSpPr>
        <p:spPr>
          <a:xfrm>
            <a:off x="4125952" y="1341435"/>
            <a:ext cx="6924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Introduction to Computational biology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5233E1-4A8C-1497-0FB4-DFDD6D3671E9}"/>
              </a:ext>
            </a:extLst>
          </p:cNvPr>
          <p:cNvSpPr txBox="1"/>
          <p:nvPr/>
        </p:nvSpPr>
        <p:spPr>
          <a:xfrm>
            <a:off x="4125952" y="2446835"/>
            <a:ext cx="6924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Introduction to the R programming language – theory and concepts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C44BFA-DFFD-DB0A-5F6C-76EB23F457A2}"/>
              </a:ext>
            </a:extLst>
          </p:cNvPr>
          <p:cNvSpPr txBox="1"/>
          <p:nvPr/>
        </p:nvSpPr>
        <p:spPr>
          <a:xfrm>
            <a:off x="4125952" y="3716240"/>
            <a:ext cx="6924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Introduction to RNAseq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2309A9-BF1D-464F-8820-3BAFE845959C}"/>
              </a:ext>
            </a:extLst>
          </p:cNvPr>
          <p:cNvSpPr txBox="1"/>
          <p:nvPr/>
        </p:nvSpPr>
        <p:spPr>
          <a:xfrm>
            <a:off x="4125952" y="4856309"/>
            <a:ext cx="6924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Introduction to 16S rRNA sequencing</a:t>
            </a:r>
          </a:p>
        </p:txBody>
      </p:sp>
    </p:spTree>
    <p:extLst>
      <p:ext uri="{BB962C8B-B14F-4D97-AF65-F5344CB8AC3E}">
        <p14:creationId xmlns:p14="http://schemas.microsoft.com/office/powerpoint/2010/main" val="223324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1812</TotalTime>
  <Words>2151</Words>
  <Application>Microsoft Office PowerPoint</Application>
  <PresentationFormat>Widescreen</PresentationFormat>
  <Paragraphs>386</Paragraphs>
  <Slides>42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Arial Standard</vt:lpstr>
      <vt:lpstr>Calibri</vt:lpstr>
      <vt:lpstr>Consolas</vt:lpstr>
      <vt:lpstr>Roboto</vt:lpstr>
      <vt:lpstr>Verdana</vt:lpstr>
      <vt:lpstr>Office Theme</vt:lpstr>
      <vt:lpstr>Lecture 1 – Introduction to computational biology and R </vt:lpstr>
      <vt:lpstr>Course objectives</vt:lpstr>
      <vt:lpstr>Structure</vt:lpstr>
      <vt:lpstr>Lecture Outline</vt:lpstr>
      <vt:lpstr>What is computational biology and why is it important?</vt:lpstr>
      <vt:lpstr>What skills are required? </vt:lpstr>
      <vt:lpstr>Omics data</vt:lpstr>
      <vt:lpstr>Transcriptomics</vt:lpstr>
      <vt:lpstr>Lecture Outline</vt:lpstr>
      <vt:lpstr>The R programming language</vt:lpstr>
      <vt:lpstr>R for computational biology</vt:lpstr>
      <vt:lpstr>Working with R/Rstudio </vt:lpstr>
      <vt:lpstr>Working with R/Rstudio – working directory  </vt:lpstr>
      <vt:lpstr>Working with R/Rstudio – writing and running code </vt:lpstr>
      <vt:lpstr>Lecture Outline</vt:lpstr>
      <vt:lpstr>RNAseq - principle</vt:lpstr>
      <vt:lpstr>Library preparation </vt:lpstr>
      <vt:lpstr>Sequencing platforms </vt:lpstr>
      <vt:lpstr>Sequencing – Key concepts</vt:lpstr>
      <vt:lpstr>RNAseq data processing steps</vt:lpstr>
      <vt:lpstr>Quality control</vt:lpstr>
      <vt:lpstr>Mapping and quantification</vt:lpstr>
      <vt:lpstr>RNAseq data analysis steps</vt:lpstr>
      <vt:lpstr>Differential expression </vt:lpstr>
      <vt:lpstr>Differential expression - Normalization</vt:lpstr>
      <vt:lpstr>Differential expression - Unsupervised clustering</vt:lpstr>
      <vt:lpstr>Differential expression – Identifying DEGs</vt:lpstr>
      <vt:lpstr>Gene ontology/Enrichment analysis</vt:lpstr>
      <vt:lpstr>Lecture Outline</vt:lpstr>
      <vt:lpstr>Sample processing and collection steps</vt:lpstr>
      <vt:lpstr>Profiling method - 16S vs Shotgun metagenomics  </vt:lpstr>
      <vt:lpstr>16S rRNA Sequencing - Principal</vt:lpstr>
      <vt:lpstr>Library preparation and sequencing</vt:lpstr>
      <vt:lpstr>Data processing steps </vt:lpstr>
      <vt:lpstr>QC</vt:lpstr>
      <vt:lpstr>Denoising reads </vt:lpstr>
      <vt:lpstr>Taxonomic classification</vt:lpstr>
      <vt:lpstr>Outline</vt:lpstr>
      <vt:lpstr>Normalisation – data transformations</vt:lpstr>
      <vt:lpstr>Diversity metrics </vt:lpstr>
      <vt:lpstr>Differential Abundance</vt:lpstr>
      <vt:lpstr>Any questions?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Corinne Benakis</dc:creator>
  <cp:lastModifiedBy>Adam Sorbie</cp:lastModifiedBy>
  <cp:revision>62</cp:revision>
  <dcterms:created xsi:type="dcterms:W3CDTF">2022-05-09T14:41:35Z</dcterms:created>
  <dcterms:modified xsi:type="dcterms:W3CDTF">2024-02-12T19:49:47Z</dcterms:modified>
</cp:coreProperties>
</file>